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70" r:id="rId15"/>
    <p:sldId id="271" r:id="rId16"/>
    <p:sldId id="268"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49" r:id="rId8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28" autoAdjust="0"/>
    <p:restoredTop sz="94660"/>
  </p:normalViewPr>
  <p:slideViewPr>
    <p:cSldViewPr snapToGrid="0">
      <p:cViewPr varScale="1">
        <p:scale>
          <a:sx n="102" d="100"/>
          <a:sy n="102" d="100"/>
        </p:scale>
        <p:origin x="26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7/26/2016</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7/26/2016</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7/26/2016</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7/26/2016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dirty="0"/>
              <a:pPr/>
              <a:t>7/26/2016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7/26/2016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7/26/2016</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7/26/2016</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www.hhs.gov/ocr/privacy/hipaa/faq/disclosures_to_friends_and_family/488.html"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www.hhs.gov/ocr/privacy/hipaa/complaints/index.html"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www.cms.hhs.gov/home/regsguidance.asp" TargetMode="External"/><Relationship Id="rId2" Type="http://schemas.openxmlformats.org/officeDocument/2006/relationships/hyperlink" Target="http://www.hhs.gov/ocr/privacy/hipaa/understanding/index.html" TargetMode="Externa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8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HIPAA Compliance training</a:t>
            </a:r>
            <a:endParaRPr lang="en-US" dirty="0"/>
          </a:p>
        </p:txBody>
      </p:sp>
      <p:sp>
        <p:nvSpPr>
          <p:cNvPr id="3" name="Subtitle 2"/>
          <p:cNvSpPr>
            <a:spLocks noGrp="1"/>
          </p:cNvSpPr>
          <p:nvPr>
            <p:ph type="subTitle" idx="1"/>
          </p:nvPr>
        </p:nvSpPr>
        <p:spPr/>
        <p:txBody>
          <a:bodyPr/>
          <a:lstStyle/>
          <a:p>
            <a:r>
              <a:rPr lang="en-US" dirty="0" err="1" smtClean="0"/>
              <a:t>Hipaa</a:t>
            </a:r>
            <a:r>
              <a:rPr lang="en-US" dirty="0" smtClean="0"/>
              <a:t> basics</a:t>
            </a:r>
            <a:endParaRPr lang="en-US" dirty="0"/>
          </a:p>
        </p:txBody>
      </p:sp>
    </p:spTree>
    <p:extLst>
      <p:ext uri="{BB962C8B-B14F-4D97-AF65-F5344CB8AC3E}">
        <p14:creationId xmlns:p14="http://schemas.microsoft.com/office/powerpoint/2010/main" val="2499874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Part 2: HIPAA Privacy </a:t>
            </a:r>
            <a:r>
              <a:rPr lang="en-US" b="1" dirty="0" smtClean="0"/>
              <a:t>Rule</a:t>
            </a:r>
            <a:endParaRPr lang="en-US" dirty="0"/>
          </a:p>
        </p:txBody>
      </p:sp>
      <p:sp>
        <p:nvSpPr>
          <p:cNvPr id="3" name="Content Placeholder 2"/>
          <p:cNvSpPr>
            <a:spLocks noGrp="1"/>
          </p:cNvSpPr>
          <p:nvPr>
            <p:ph idx="1"/>
          </p:nvPr>
        </p:nvSpPr>
        <p:spPr>
          <a:xfrm>
            <a:off x="487680" y="1869440"/>
            <a:ext cx="8859520" cy="4693920"/>
          </a:xfrm>
        </p:spPr>
        <p:txBody>
          <a:bodyPr>
            <a:noAutofit/>
          </a:bodyPr>
          <a:lstStyle/>
          <a:p>
            <a:pPr marL="0" indent="0">
              <a:buNone/>
            </a:pPr>
            <a:r>
              <a:rPr lang="en-US" sz="2000" dirty="0"/>
              <a:t>The HIPAA "Privacy Rule" requires the confidentiality of medical information</a:t>
            </a:r>
            <a:r>
              <a:rPr lang="en-US" sz="2000" dirty="0" smtClean="0"/>
              <a:t>.</a:t>
            </a:r>
            <a:endParaRPr lang="en-US" sz="2000" dirty="0"/>
          </a:p>
          <a:p>
            <a:pPr marL="0" indent="0">
              <a:buNone/>
            </a:pPr>
            <a:r>
              <a:rPr lang="en-US" sz="2000" dirty="0"/>
              <a:t>Issued by the US Department of Health &amp; Human Services (HHS), the official name of the regulation is "The Standards for Privacy of Individually Identifiable Health Information" [45 CFR Part 160 and Subparts A and E of Part 164</a:t>
            </a:r>
            <a:r>
              <a:rPr lang="en-US" sz="2000" dirty="0" smtClean="0"/>
              <a:t>].</a:t>
            </a:r>
            <a:endParaRPr lang="en-US" sz="2000" dirty="0"/>
          </a:p>
          <a:p>
            <a:pPr marL="0" indent="0">
              <a:buNone/>
            </a:pPr>
            <a:r>
              <a:rPr lang="en-US" sz="2000" dirty="0"/>
              <a:t>The HIPAA Privacy Rule</a:t>
            </a:r>
            <a:r>
              <a:rPr lang="en-US" sz="2000" dirty="0" smtClean="0"/>
              <a:t>:</a:t>
            </a:r>
            <a:endParaRPr lang="en-US" sz="2000" dirty="0"/>
          </a:p>
          <a:p>
            <a:r>
              <a:rPr lang="en-US" sz="2000" dirty="0"/>
              <a:t>    protects individually identifiable health information</a:t>
            </a:r>
          </a:p>
          <a:p>
            <a:r>
              <a:rPr lang="en-US" sz="2000" dirty="0"/>
              <a:t>    requires organizations to establish safeguards to ensure medical privacy</a:t>
            </a:r>
          </a:p>
          <a:p>
            <a:r>
              <a:rPr lang="en-US" sz="2000" dirty="0"/>
              <a:t>    restricts the use and disclosure of medical information</a:t>
            </a:r>
          </a:p>
          <a:p>
            <a:r>
              <a:rPr lang="en-US" sz="2000" dirty="0"/>
              <a:t>    gives patients the right to access and control their medical records </a:t>
            </a:r>
          </a:p>
        </p:txBody>
      </p:sp>
    </p:spTree>
    <p:extLst>
      <p:ext uri="{BB962C8B-B14F-4D97-AF65-F5344CB8AC3E}">
        <p14:creationId xmlns:p14="http://schemas.microsoft.com/office/powerpoint/2010/main" val="352301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HIPAA Privacy rule (Continued)</a:t>
            </a:r>
            <a:endParaRPr lang="en-US" b="1" dirty="0"/>
          </a:p>
        </p:txBody>
      </p:sp>
      <p:sp>
        <p:nvSpPr>
          <p:cNvPr id="3" name="Content Placeholder 2"/>
          <p:cNvSpPr>
            <a:spLocks noGrp="1"/>
          </p:cNvSpPr>
          <p:nvPr>
            <p:ph idx="1"/>
          </p:nvPr>
        </p:nvSpPr>
        <p:spPr>
          <a:xfrm>
            <a:off x="581192" y="2180496"/>
            <a:ext cx="6713687" cy="3678303"/>
          </a:xfrm>
        </p:spPr>
        <p:txBody>
          <a:bodyPr/>
          <a:lstStyle/>
          <a:p>
            <a:pPr marL="0" indent="0">
              <a:buNone/>
            </a:pPr>
            <a:r>
              <a:rPr lang="en-US" sz="2000" dirty="0"/>
              <a:t>The Privacy Rule protects health information from the time a record is created (or the information is revealed) to the time it's destroyed. Generally, covered entities and business associates may not use or release an individual's medical information unless the Privacy Rule expressly permits it, or the individual authorizes it. And when medical information may be shared, the Privacy Rule strictly limits the amount of information that may be provided. </a:t>
            </a:r>
          </a:p>
          <a:p>
            <a:endParaRPr lang="en-US" dirty="0"/>
          </a:p>
        </p:txBody>
      </p:sp>
      <p:pic>
        <p:nvPicPr>
          <p:cNvPr id="4" name="Picture 3"/>
          <p:cNvPicPr>
            <a:picLocks noChangeAspect="1"/>
          </p:cNvPicPr>
          <p:nvPr/>
        </p:nvPicPr>
        <p:blipFill>
          <a:blip r:embed="rId2"/>
          <a:stretch>
            <a:fillRect/>
          </a:stretch>
        </p:blipFill>
        <p:spPr>
          <a:xfrm>
            <a:off x="7462771" y="2180496"/>
            <a:ext cx="3957068" cy="3623191"/>
          </a:xfrm>
          <a:prstGeom prst="rect">
            <a:avLst/>
          </a:prstGeom>
        </p:spPr>
      </p:pic>
    </p:spTree>
    <p:extLst>
      <p:ext uri="{BB962C8B-B14F-4D97-AF65-F5344CB8AC3E}">
        <p14:creationId xmlns:p14="http://schemas.microsoft.com/office/powerpoint/2010/main" val="2758147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BALANCING privacy and care</a:t>
            </a:r>
            <a:endParaRPr lang="en-US" b="1" dirty="0"/>
          </a:p>
        </p:txBody>
      </p:sp>
      <p:sp>
        <p:nvSpPr>
          <p:cNvPr id="3" name="Content Placeholder 2"/>
          <p:cNvSpPr>
            <a:spLocks noGrp="1"/>
          </p:cNvSpPr>
          <p:nvPr>
            <p:ph idx="1"/>
          </p:nvPr>
        </p:nvSpPr>
        <p:spPr>
          <a:xfrm>
            <a:off x="581193" y="2011680"/>
            <a:ext cx="9233367" cy="4846320"/>
          </a:xfrm>
        </p:spPr>
        <p:txBody>
          <a:bodyPr>
            <a:normAutofit lnSpcReduction="10000"/>
          </a:bodyPr>
          <a:lstStyle/>
          <a:p>
            <a:r>
              <a:rPr lang="en-US" sz="2200" dirty="0"/>
              <a:t>Although the focus of the Privacy Rule is on maintaining confidentiality, it also seeks to ensure that privacy restrictions do not interfere with health care. </a:t>
            </a:r>
          </a:p>
          <a:p>
            <a:r>
              <a:rPr lang="en-US" sz="2200" dirty="0"/>
              <a:t>Providing quality health care – and ensuring the public safety – requires the appropriate use and sharing of medical information. So, the Privacy Rule does not forbid all disclosures of medical data. For example, there are almost no restrictions on providing information to: </a:t>
            </a:r>
          </a:p>
          <a:p>
            <a:r>
              <a:rPr lang="en-US" sz="2200" dirty="0"/>
              <a:t>the patient </a:t>
            </a:r>
          </a:p>
          <a:p>
            <a:r>
              <a:rPr lang="en-US" sz="2200" dirty="0"/>
              <a:t>someone authorized by the patient </a:t>
            </a:r>
          </a:p>
          <a:p>
            <a:r>
              <a:rPr lang="en-US" sz="2200" dirty="0"/>
              <a:t>a health care professional treating the patient </a:t>
            </a:r>
          </a:p>
          <a:p>
            <a:r>
              <a:rPr lang="en-US" sz="2200" dirty="0"/>
              <a:t>To guard against unauthorized or illegitimate uses, however, the Privacy Rule requires organizations to adopt safeguards to protect the confidentiality of medical information. Additionally, it establishes penalties if organizations (or any individual) violate patients' privacy rights. </a:t>
            </a:r>
          </a:p>
          <a:p>
            <a:endParaRPr lang="en-US" dirty="0"/>
          </a:p>
        </p:txBody>
      </p:sp>
      <p:pic>
        <p:nvPicPr>
          <p:cNvPr id="4" name="Picture 3"/>
          <p:cNvPicPr>
            <a:picLocks noChangeAspect="1"/>
          </p:cNvPicPr>
          <p:nvPr/>
        </p:nvPicPr>
        <p:blipFill>
          <a:blip r:embed="rId2"/>
          <a:stretch>
            <a:fillRect/>
          </a:stretch>
        </p:blipFill>
        <p:spPr>
          <a:xfrm>
            <a:off x="9611360" y="2011680"/>
            <a:ext cx="1999448" cy="4135444"/>
          </a:xfrm>
          <a:prstGeom prst="rect">
            <a:avLst/>
          </a:prstGeom>
        </p:spPr>
      </p:pic>
    </p:spTree>
    <p:extLst>
      <p:ext uri="{BB962C8B-B14F-4D97-AF65-F5344CB8AC3E}">
        <p14:creationId xmlns:p14="http://schemas.microsoft.com/office/powerpoint/2010/main" val="2667070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Protected health information (PHI)</a:t>
            </a:r>
            <a:endParaRPr lang="en-US" b="1" dirty="0"/>
          </a:p>
        </p:txBody>
      </p:sp>
      <p:sp>
        <p:nvSpPr>
          <p:cNvPr id="3" name="Content Placeholder 2"/>
          <p:cNvSpPr>
            <a:spLocks noGrp="1"/>
          </p:cNvSpPr>
          <p:nvPr>
            <p:ph idx="1"/>
          </p:nvPr>
        </p:nvSpPr>
        <p:spPr>
          <a:xfrm>
            <a:off x="581193" y="2180496"/>
            <a:ext cx="7282647" cy="3678303"/>
          </a:xfrm>
        </p:spPr>
        <p:txBody>
          <a:bodyPr/>
          <a:lstStyle/>
          <a:p>
            <a:r>
              <a:rPr lang="en-US" sz="2200" dirty="0"/>
              <a:t>Because HIPAA is designed to protect personal privacy, the Privacy Rule applies to any "individually identifiable health information." </a:t>
            </a:r>
          </a:p>
          <a:p>
            <a:r>
              <a:rPr lang="en-US" sz="2200" dirty="0"/>
              <a:t>Thus, any information or record, in any form or media (including electronic, paper, or oral), about an individual's mental or physical health, condition, or treatment (whether past, present, or future), should be considered </a:t>
            </a:r>
            <a:r>
              <a:rPr lang="en-US" sz="2200" b="1" dirty="0"/>
              <a:t>Protected Health Information</a:t>
            </a:r>
            <a:r>
              <a:rPr lang="en-US" sz="2200" dirty="0"/>
              <a:t> (PHI). </a:t>
            </a:r>
          </a:p>
          <a:p>
            <a:endParaRPr lang="en-US" dirty="0"/>
          </a:p>
        </p:txBody>
      </p:sp>
      <p:pic>
        <p:nvPicPr>
          <p:cNvPr id="4" name="Picture 3"/>
          <p:cNvPicPr>
            <a:picLocks noChangeAspect="1"/>
          </p:cNvPicPr>
          <p:nvPr/>
        </p:nvPicPr>
        <p:blipFill>
          <a:blip r:embed="rId2"/>
          <a:stretch>
            <a:fillRect/>
          </a:stretch>
        </p:blipFill>
        <p:spPr>
          <a:xfrm>
            <a:off x="8178015" y="2538094"/>
            <a:ext cx="3432793" cy="2846706"/>
          </a:xfrm>
          <a:prstGeom prst="rect">
            <a:avLst/>
          </a:prstGeom>
        </p:spPr>
      </p:pic>
    </p:spTree>
    <p:extLst>
      <p:ext uri="{BB962C8B-B14F-4D97-AF65-F5344CB8AC3E}">
        <p14:creationId xmlns:p14="http://schemas.microsoft.com/office/powerpoint/2010/main" val="3560786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Protected health information (Phi) (continued)</a:t>
            </a:r>
            <a:endParaRPr lang="en-US" b="1" dirty="0"/>
          </a:p>
        </p:txBody>
      </p:sp>
      <p:sp>
        <p:nvSpPr>
          <p:cNvPr id="3" name="Content Placeholder 2"/>
          <p:cNvSpPr>
            <a:spLocks noGrp="1"/>
          </p:cNvSpPr>
          <p:nvPr>
            <p:ph idx="1"/>
          </p:nvPr>
        </p:nvSpPr>
        <p:spPr>
          <a:xfrm>
            <a:off x="581193" y="2032000"/>
            <a:ext cx="9741368" cy="4450080"/>
          </a:xfrm>
        </p:spPr>
        <p:txBody>
          <a:bodyPr>
            <a:normAutofit fontScale="62500" lnSpcReduction="20000"/>
          </a:bodyPr>
          <a:lstStyle/>
          <a:p>
            <a:pPr marL="0" indent="0">
              <a:buNone/>
            </a:pPr>
            <a:r>
              <a:rPr lang="en-US" sz="3200" dirty="0"/>
              <a:t>According to HIPAA, medical records and data are PHI when they contain "individual identifiers" such as: </a:t>
            </a:r>
          </a:p>
          <a:p>
            <a:r>
              <a:rPr lang="en-US" sz="3200" dirty="0"/>
              <a:t>names </a:t>
            </a:r>
          </a:p>
          <a:p>
            <a:r>
              <a:rPr lang="en-US" sz="3200" dirty="0"/>
              <a:t>contact information (street or email address, telephone or fax number) </a:t>
            </a:r>
          </a:p>
          <a:p>
            <a:r>
              <a:rPr lang="en-US" sz="3200" dirty="0"/>
              <a:t>dates directly relating to an individual (birth or death, admission or discharge) </a:t>
            </a:r>
          </a:p>
          <a:p>
            <a:r>
              <a:rPr lang="en-US" sz="3200" dirty="0"/>
              <a:t>geographic subdivisions smaller than a state (county, city, zip code) </a:t>
            </a:r>
          </a:p>
          <a:p>
            <a:r>
              <a:rPr lang="en-US" sz="3200" dirty="0"/>
              <a:t>account numbers (Social Security, medical record, insurance) </a:t>
            </a:r>
          </a:p>
          <a:p>
            <a:r>
              <a:rPr lang="en-US" sz="3200" dirty="0"/>
              <a:t>biometric identifiers (fingerprint, retinal scan, full-face photograph) </a:t>
            </a:r>
          </a:p>
          <a:p>
            <a:r>
              <a:rPr lang="en-US" sz="3200" dirty="0"/>
              <a:t>other unique identifiers (certificate or license number, vehicle license plate, Web URL, IP address) </a:t>
            </a:r>
          </a:p>
          <a:p>
            <a:pPr marL="0" indent="0">
              <a:buNone/>
            </a:pPr>
            <a:r>
              <a:rPr lang="en-US" sz="3200" dirty="0"/>
              <a:t>By contrast, if information doesn't relate to specific people (such as a hospital's annual occupancy rate), it probably isn't PHI.</a:t>
            </a:r>
          </a:p>
          <a:p>
            <a:endParaRPr lang="en-US" dirty="0"/>
          </a:p>
        </p:txBody>
      </p:sp>
      <p:pic>
        <p:nvPicPr>
          <p:cNvPr id="5" name="Picture 4"/>
          <p:cNvPicPr>
            <a:picLocks noChangeAspect="1"/>
          </p:cNvPicPr>
          <p:nvPr/>
        </p:nvPicPr>
        <p:blipFill>
          <a:blip r:embed="rId2"/>
          <a:stretch>
            <a:fillRect/>
          </a:stretch>
        </p:blipFill>
        <p:spPr>
          <a:xfrm>
            <a:off x="9265921" y="2617470"/>
            <a:ext cx="2527768" cy="2096198"/>
          </a:xfrm>
          <a:prstGeom prst="rect">
            <a:avLst/>
          </a:prstGeom>
        </p:spPr>
      </p:pic>
    </p:spTree>
    <p:extLst>
      <p:ext uri="{BB962C8B-B14F-4D97-AF65-F5344CB8AC3E}">
        <p14:creationId xmlns:p14="http://schemas.microsoft.com/office/powerpoint/2010/main" val="4143401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De-identified phi</a:t>
            </a:r>
            <a:endParaRPr lang="en-US" b="1" dirty="0"/>
          </a:p>
        </p:txBody>
      </p:sp>
      <p:sp>
        <p:nvSpPr>
          <p:cNvPr id="3" name="Content Placeholder 2"/>
          <p:cNvSpPr>
            <a:spLocks noGrp="1"/>
          </p:cNvSpPr>
          <p:nvPr>
            <p:ph idx="1"/>
          </p:nvPr>
        </p:nvSpPr>
        <p:spPr>
          <a:xfrm>
            <a:off x="581193" y="1869440"/>
            <a:ext cx="6693368" cy="3901440"/>
          </a:xfrm>
        </p:spPr>
        <p:txBody>
          <a:bodyPr/>
          <a:lstStyle/>
          <a:p>
            <a:r>
              <a:rPr lang="en-US" sz="2000" dirty="0"/>
              <a:t>One way to avoid HIPAA's limitations (and simultaneously protect patients' privacy) is to "de-identify" medical records or other PHI.</a:t>
            </a:r>
          </a:p>
          <a:p>
            <a:r>
              <a:rPr lang="en-US" sz="2000" dirty="0"/>
              <a:t>For example, PHI can be de-identified by taking out all information that can be linked to any individual; the remaining data is then de-identified. Basically, PHI is de-identified once all individual names, account numbers, geographical information smaller than a state (including zip codes), and other "individual identifiers" are removed so that there is no reasonable basis to relate the remaining information to a particular </a:t>
            </a:r>
            <a:r>
              <a:rPr lang="en-US" sz="2000" dirty="0" smtClean="0"/>
              <a:t>person.</a:t>
            </a:r>
            <a:endParaRPr lang="en-US" sz="2000" dirty="0"/>
          </a:p>
          <a:p>
            <a:endParaRPr lang="en-US" dirty="0"/>
          </a:p>
        </p:txBody>
      </p:sp>
      <p:pic>
        <p:nvPicPr>
          <p:cNvPr id="4" name="Picture 3"/>
          <p:cNvPicPr>
            <a:picLocks noChangeAspect="1"/>
          </p:cNvPicPr>
          <p:nvPr/>
        </p:nvPicPr>
        <p:blipFill>
          <a:blip r:embed="rId2"/>
          <a:stretch>
            <a:fillRect/>
          </a:stretch>
        </p:blipFill>
        <p:spPr>
          <a:xfrm>
            <a:off x="7751691" y="2349499"/>
            <a:ext cx="3364302" cy="2954021"/>
          </a:xfrm>
          <a:prstGeom prst="rect">
            <a:avLst/>
          </a:prstGeom>
        </p:spPr>
      </p:pic>
      <p:sp>
        <p:nvSpPr>
          <p:cNvPr id="5" name="TextBox 4"/>
          <p:cNvSpPr txBox="1"/>
          <p:nvPr/>
        </p:nvSpPr>
        <p:spPr>
          <a:xfrm>
            <a:off x="325120" y="5547719"/>
            <a:ext cx="11440160" cy="1200329"/>
          </a:xfrm>
          <a:prstGeom prst="rect">
            <a:avLst/>
          </a:prstGeom>
          <a:noFill/>
        </p:spPr>
        <p:txBody>
          <a:bodyPr wrap="square" rtlCol="0">
            <a:spAutoFit/>
          </a:bodyPr>
          <a:lstStyle/>
          <a:p>
            <a:r>
              <a:rPr lang="en-US" b="1" i="1"/>
              <a:t>Note:</a:t>
            </a:r>
            <a:r>
              <a:rPr lang="en-US"/>
              <a:t> HIPAA has special rules for PHI that has most, but not all, individual identifiers removed. These records are called a "limited data set," and differ from de-identified PHI in that a limited data set may contain some information about a patient (and thus remain PHI), such as their birth date, admission/discharge date, and zip code. Limited data sets are often used to gather statistics for research or public health purposes</a:t>
            </a:r>
            <a:endParaRPr lang="en-US" dirty="0"/>
          </a:p>
        </p:txBody>
      </p:sp>
    </p:spTree>
    <p:extLst>
      <p:ext uri="{BB962C8B-B14F-4D97-AF65-F5344CB8AC3E}">
        <p14:creationId xmlns:p14="http://schemas.microsoft.com/office/powerpoint/2010/main" val="2270661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Multi-quiz: phi or not?</a:t>
            </a:r>
            <a:endParaRPr lang="en-US" b="1" dirty="0"/>
          </a:p>
        </p:txBody>
      </p:sp>
      <p:sp>
        <p:nvSpPr>
          <p:cNvPr id="3" name="Content Placeholder 2"/>
          <p:cNvSpPr>
            <a:spLocks noGrp="1"/>
          </p:cNvSpPr>
          <p:nvPr>
            <p:ph idx="1"/>
          </p:nvPr>
        </p:nvSpPr>
        <p:spPr>
          <a:xfrm>
            <a:off x="581192" y="2180496"/>
            <a:ext cx="7445207" cy="3678303"/>
          </a:xfrm>
        </p:spPr>
        <p:txBody>
          <a:bodyPr/>
          <a:lstStyle/>
          <a:p>
            <a:pPr marL="0" indent="0">
              <a:buNone/>
            </a:pPr>
            <a:r>
              <a:rPr lang="en-US" sz="2500" dirty="0"/>
              <a:t>The HIPAA Privacy Rule requires certain organizations and their staff to ensure the confidentiality of all Protected Health Information (PHI).</a:t>
            </a:r>
          </a:p>
          <a:p>
            <a:pPr marL="0" indent="0">
              <a:buNone/>
            </a:pPr>
            <a:r>
              <a:rPr lang="en-US" sz="2500" dirty="0"/>
              <a:t>This may include a variety of medical records and data, which may be in any form or media.</a:t>
            </a:r>
          </a:p>
          <a:p>
            <a:r>
              <a:rPr lang="en-US" sz="2500" dirty="0"/>
              <a:t>Can you identify which of these records involve PHI?</a:t>
            </a:r>
          </a:p>
          <a:p>
            <a:endParaRPr lang="en-US" dirty="0"/>
          </a:p>
        </p:txBody>
      </p:sp>
      <p:pic>
        <p:nvPicPr>
          <p:cNvPr id="5" name="Picture 4"/>
          <p:cNvPicPr>
            <a:picLocks noChangeAspect="1"/>
          </p:cNvPicPr>
          <p:nvPr/>
        </p:nvPicPr>
        <p:blipFill>
          <a:blip r:embed="rId2"/>
          <a:stretch>
            <a:fillRect/>
          </a:stretch>
        </p:blipFill>
        <p:spPr>
          <a:xfrm>
            <a:off x="8378976" y="1996366"/>
            <a:ext cx="3231832" cy="3862433"/>
          </a:xfrm>
          <a:prstGeom prst="rect">
            <a:avLst/>
          </a:prstGeom>
        </p:spPr>
      </p:pic>
    </p:spTree>
    <p:extLst>
      <p:ext uri="{BB962C8B-B14F-4D97-AF65-F5344CB8AC3E}">
        <p14:creationId xmlns:p14="http://schemas.microsoft.com/office/powerpoint/2010/main" val="1341110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Phi or not?</a:t>
            </a:r>
            <a:endParaRPr lang="en-US" b="1" dirty="0"/>
          </a:p>
        </p:txBody>
      </p:sp>
      <p:sp>
        <p:nvSpPr>
          <p:cNvPr id="3" name="Content Placeholder 2"/>
          <p:cNvSpPr>
            <a:spLocks noGrp="1"/>
          </p:cNvSpPr>
          <p:nvPr>
            <p:ph idx="1"/>
          </p:nvPr>
        </p:nvSpPr>
        <p:spPr>
          <a:xfrm>
            <a:off x="581191" y="1950719"/>
            <a:ext cx="7502935" cy="4761807"/>
          </a:xfrm>
        </p:spPr>
        <p:txBody>
          <a:bodyPr>
            <a:normAutofit fontScale="92500" lnSpcReduction="20000"/>
          </a:bodyPr>
          <a:lstStyle/>
          <a:p>
            <a:pPr marL="0" indent="0">
              <a:buNone/>
            </a:pPr>
            <a:r>
              <a:rPr lang="en-US" sz="2100" b="1" dirty="0"/>
              <a:t>SITUATION 1</a:t>
            </a:r>
          </a:p>
          <a:p>
            <a:r>
              <a:rPr lang="en-US" sz="2100" dirty="0"/>
              <a:t>An X-ray or MRI image labeled with a medical account number.</a:t>
            </a:r>
          </a:p>
          <a:p>
            <a:pPr marL="0" indent="0">
              <a:buNone/>
            </a:pPr>
            <a:r>
              <a:rPr lang="en-US" sz="2100" b="1" dirty="0"/>
              <a:t>SITUATION 2</a:t>
            </a:r>
          </a:p>
          <a:p>
            <a:r>
              <a:rPr lang="en-US" sz="2100" dirty="0"/>
              <a:t>A data set of vital signs from an emergency room monitor that contains no individual identifiers.</a:t>
            </a:r>
          </a:p>
          <a:p>
            <a:pPr marL="0" indent="0">
              <a:buNone/>
            </a:pPr>
            <a:r>
              <a:rPr lang="en-US" sz="2100" b="1" dirty="0"/>
              <a:t>SITUATION 3</a:t>
            </a:r>
          </a:p>
          <a:p>
            <a:r>
              <a:rPr lang="en-US" sz="2100" dirty="0"/>
              <a:t>A completed medical insurance claims form.</a:t>
            </a:r>
          </a:p>
          <a:p>
            <a:pPr marL="0" indent="0">
              <a:buNone/>
            </a:pPr>
            <a:r>
              <a:rPr lang="en-US" sz="2100" b="1" dirty="0"/>
              <a:t>SITUATION 4</a:t>
            </a:r>
          </a:p>
          <a:p>
            <a:r>
              <a:rPr lang="en-US" sz="2100" dirty="0"/>
              <a:t>An email from a physician authorizing 'corknut23@yahoo.com' to be referred to a specialist.</a:t>
            </a:r>
          </a:p>
          <a:p>
            <a:pPr marL="0" indent="0">
              <a:buNone/>
            </a:pPr>
            <a:r>
              <a:rPr lang="en-US" sz="2100" b="1" dirty="0"/>
              <a:t>SITUATION 5</a:t>
            </a:r>
          </a:p>
          <a:p>
            <a:r>
              <a:rPr lang="en-US" sz="2100" dirty="0"/>
              <a:t>A sales report listing the names of individuals who bought an insulin pump to treat their diabetes.</a:t>
            </a:r>
          </a:p>
          <a:p>
            <a:endParaRPr lang="en-US" dirty="0"/>
          </a:p>
        </p:txBody>
      </p:sp>
      <p:pic>
        <p:nvPicPr>
          <p:cNvPr id="4" name="Picture 3"/>
          <p:cNvPicPr>
            <a:picLocks noChangeAspect="1"/>
          </p:cNvPicPr>
          <p:nvPr/>
        </p:nvPicPr>
        <p:blipFill>
          <a:blip r:embed="rId2"/>
          <a:stretch>
            <a:fillRect/>
          </a:stretch>
        </p:blipFill>
        <p:spPr>
          <a:xfrm>
            <a:off x="7562049" y="2560320"/>
            <a:ext cx="4146463" cy="2824480"/>
          </a:xfrm>
          <a:prstGeom prst="rect">
            <a:avLst/>
          </a:prstGeom>
        </p:spPr>
      </p:pic>
    </p:spTree>
    <p:extLst>
      <p:ext uri="{BB962C8B-B14F-4D97-AF65-F5344CB8AC3E}">
        <p14:creationId xmlns:p14="http://schemas.microsoft.com/office/powerpoint/2010/main" val="2323398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Compliance requirements</a:t>
            </a:r>
            <a:endParaRPr lang="en-US" b="1" dirty="0"/>
          </a:p>
        </p:txBody>
      </p:sp>
      <p:sp>
        <p:nvSpPr>
          <p:cNvPr id="3" name="Content Placeholder 2"/>
          <p:cNvSpPr>
            <a:spLocks noGrp="1"/>
          </p:cNvSpPr>
          <p:nvPr>
            <p:ph idx="1"/>
          </p:nvPr>
        </p:nvSpPr>
        <p:spPr>
          <a:xfrm>
            <a:off x="581191" y="1715956"/>
            <a:ext cx="9851281" cy="5142045"/>
          </a:xfrm>
        </p:spPr>
        <p:txBody>
          <a:bodyPr>
            <a:normAutofit/>
          </a:bodyPr>
          <a:lstStyle/>
          <a:p>
            <a:pPr marL="0" indent="0">
              <a:buNone/>
            </a:pPr>
            <a:r>
              <a:rPr lang="en-US" sz="1900" dirty="0"/>
              <a:t>The HIPAA Privacy Rule requires organizations to: </a:t>
            </a:r>
          </a:p>
          <a:p>
            <a:r>
              <a:rPr lang="en-US" sz="1900" dirty="0"/>
              <a:t>adopt privacy policies and procedures </a:t>
            </a:r>
          </a:p>
          <a:p>
            <a:r>
              <a:rPr lang="en-US" sz="1900" dirty="0"/>
              <a:t>notify patients and clients about their privacy rights </a:t>
            </a:r>
          </a:p>
          <a:p>
            <a:r>
              <a:rPr lang="en-US" sz="1900" dirty="0"/>
              <a:t>institute safeguards to secure Protected Health Information (PHI) </a:t>
            </a:r>
          </a:p>
          <a:p>
            <a:r>
              <a:rPr lang="en-US" sz="1900" dirty="0"/>
              <a:t>train staff (employees and volunteers) on their responsibility for privacy </a:t>
            </a:r>
          </a:p>
          <a:p>
            <a:r>
              <a:rPr lang="en-US" sz="1900" dirty="0"/>
              <a:t>appoint a Privacy Officer responsible for enforcing privacy requirements </a:t>
            </a:r>
          </a:p>
          <a:p>
            <a:r>
              <a:rPr lang="en-US" sz="1900" dirty="0"/>
              <a:t>set up procedures to respond to complaints about privacy </a:t>
            </a:r>
          </a:p>
          <a:p>
            <a:r>
              <a:rPr lang="en-US" sz="1900" dirty="0"/>
              <a:t>take steps to minimize any unauthorized access or use of PHI </a:t>
            </a:r>
          </a:p>
          <a:p>
            <a:pPr marL="0" indent="0">
              <a:buNone/>
            </a:pPr>
            <a:r>
              <a:rPr lang="en-US" sz="1900" dirty="0"/>
              <a:t>HIPAA also specifically requires an employer to "apply appropriate sanctions against members of its workforce who fail to comply with the privacy policies and procedures" [45 CFR §164.530(e)]. Thus, organizations are required by law to discipline staff for violating HIPAA's privacy regulations</a:t>
            </a:r>
            <a:r>
              <a:rPr lang="en-US" sz="2000" dirty="0" smtClean="0"/>
              <a:t>.</a:t>
            </a:r>
            <a:endParaRPr lang="en-US" sz="2000" dirty="0"/>
          </a:p>
        </p:txBody>
      </p:sp>
      <p:pic>
        <p:nvPicPr>
          <p:cNvPr id="4" name="Picture 3"/>
          <p:cNvPicPr>
            <a:picLocks noChangeAspect="1"/>
          </p:cNvPicPr>
          <p:nvPr/>
        </p:nvPicPr>
        <p:blipFill>
          <a:blip r:embed="rId2"/>
          <a:stretch>
            <a:fillRect/>
          </a:stretch>
        </p:blipFill>
        <p:spPr>
          <a:xfrm>
            <a:off x="8519697" y="1967344"/>
            <a:ext cx="2730544" cy="3622965"/>
          </a:xfrm>
          <a:prstGeom prst="rect">
            <a:avLst/>
          </a:prstGeom>
        </p:spPr>
      </p:pic>
    </p:spTree>
    <p:extLst>
      <p:ext uri="{BB962C8B-B14F-4D97-AF65-F5344CB8AC3E}">
        <p14:creationId xmlns:p14="http://schemas.microsoft.com/office/powerpoint/2010/main" val="3689558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Privacy practices notice</a:t>
            </a:r>
            <a:endParaRPr lang="en-US" b="1" dirty="0"/>
          </a:p>
        </p:txBody>
      </p:sp>
      <p:sp>
        <p:nvSpPr>
          <p:cNvPr id="3" name="Content Placeholder 2"/>
          <p:cNvSpPr>
            <a:spLocks noGrp="1"/>
          </p:cNvSpPr>
          <p:nvPr>
            <p:ph idx="1"/>
          </p:nvPr>
        </p:nvSpPr>
        <p:spPr>
          <a:xfrm>
            <a:off x="581192" y="1715956"/>
            <a:ext cx="7066517" cy="5142044"/>
          </a:xfrm>
        </p:spPr>
        <p:txBody>
          <a:bodyPr>
            <a:normAutofit/>
          </a:bodyPr>
          <a:lstStyle/>
          <a:p>
            <a:pPr marL="0" indent="0">
              <a:buNone/>
            </a:pPr>
            <a:r>
              <a:rPr lang="en-US" sz="1900" dirty="0"/>
              <a:t>Besides protecting medical privacy, HIPAA also requires organizations to notify individuals about their rights.</a:t>
            </a:r>
          </a:p>
          <a:p>
            <a:pPr marL="0" indent="0">
              <a:buNone/>
            </a:pPr>
            <a:r>
              <a:rPr lang="en-US" sz="1900" dirty="0"/>
              <a:t>Most organizations meet this requirement by distributing a Privacy Notice. These notices must clearly explain:</a:t>
            </a:r>
          </a:p>
          <a:p>
            <a:r>
              <a:rPr lang="en-US" sz="1900" dirty="0"/>
              <a:t>the organization's privacy practices and obligations</a:t>
            </a:r>
          </a:p>
          <a:p>
            <a:r>
              <a:rPr lang="en-US" sz="1900" dirty="0"/>
              <a:t>how the organization may use and disclose PHI</a:t>
            </a:r>
          </a:p>
          <a:p>
            <a:r>
              <a:rPr lang="en-US" sz="1900" dirty="0"/>
              <a:t>the organization's duty to provide notice about breaches of PHI (discussed later)</a:t>
            </a:r>
          </a:p>
          <a:p>
            <a:r>
              <a:rPr lang="en-US" sz="1900" dirty="0"/>
              <a:t>the uses and disclosures of PHI that require authorization</a:t>
            </a:r>
          </a:p>
          <a:p>
            <a:r>
              <a:rPr lang="en-US" sz="1900" dirty="0"/>
              <a:t>their rights to complain and whom to contact</a:t>
            </a:r>
          </a:p>
          <a:p>
            <a:endParaRPr lang="en-US" dirty="0"/>
          </a:p>
        </p:txBody>
      </p:sp>
      <p:pic>
        <p:nvPicPr>
          <p:cNvPr id="4" name="Picture 3"/>
          <p:cNvPicPr>
            <a:picLocks noChangeAspect="1"/>
          </p:cNvPicPr>
          <p:nvPr/>
        </p:nvPicPr>
        <p:blipFill>
          <a:blip r:embed="rId2"/>
          <a:stretch>
            <a:fillRect/>
          </a:stretch>
        </p:blipFill>
        <p:spPr>
          <a:xfrm>
            <a:off x="8582893" y="2195513"/>
            <a:ext cx="2625003" cy="3931102"/>
          </a:xfrm>
          <a:prstGeom prst="rect">
            <a:avLst/>
          </a:prstGeom>
        </p:spPr>
      </p:pic>
    </p:spTree>
    <p:extLst>
      <p:ext uri="{BB962C8B-B14F-4D97-AF65-F5344CB8AC3E}">
        <p14:creationId xmlns:p14="http://schemas.microsoft.com/office/powerpoint/2010/main" val="2759035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 to the course</a:t>
            </a:r>
            <a:endParaRPr lang="en-US" dirty="0"/>
          </a:p>
        </p:txBody>
      </p:sp>
      <p:sp>
        <p:nvSpPr>
          <p:cNvPr id="3" name="Content Placeholder 2"/>
          <p:cNvSpPr>
            <a:spLocks noGrp="1"/>
          </p:cNvSpPr>
          <p:nvPr>
            <p:ph idx="1"/>
          </p:nvPr>
        </p:nvSpPr>
        <p:spPr>
          <a:xfrm>
            <a:off x="390692" y="2180496"/>
            <a:ext cx="11029615" cy="3678303"/>
          </a:xfrm>
        </p:spPr>
        <p:txBody>
          <a:bodyPr/>
          <a:lstStyle/>
          <a:p>
            <a:pPr marL="0" indent="0">
              <a:buNone/>
            </a:pPr>
            <a:r>
              <a:rPr lang="en-US" sz="2200" dirty="0"/>
              <a:t>This course is designed to introduce you to:</a:t>
            </a:r>
          </a:p>
          <a:p>
            <a:r>
              <a:rPr lang="en-US" sz="2200" dirty="0"/>
              <a:t>federal regulations establishing security rules for health care records</a:t>
            </a:r>
          </a:p>
          <a:p>
            <a:r>
              <a:rPr lang="en-US" sz="2200" dirty="0"/>
              <a:t>what is considered "Protected Health Information" (PHI)</a:t>
            </a:r>
          </a:p>
          <a:p>
            <a:r>
              <a:rPr lang="en-US" sz="2200" dirty="0"/>
              <a:t>when PHI may and may not be used or released</a:t>
            </a:r>
          </a:p>
          <a:p>
            <a:r>
              <a:rPr lang="en-US" sz="2200" dirty="0"/>
              <a:t>your responsibility to secure and protect PHI</a:t>
            </a:r>
          </a:p>
          <a:p>
            <a:r>
              <a:rPr lang="en-US" sz="2200" dirty="0"/>
              <a:t>potential penalties for unauthorized use or disclosure</a:t>
            </a:r>
          </a:p>
          <a:p>
            <a:pPr marL="0" indent="0">
              <a:buNone/>
            </a:pPr>
            <a:endParaRPr lang="en-US" dirty="0"/>
          </a:p>
        </p:txBody>
      </p:sp>
      <p:pic>
        <p:nvPicPr>
          <p:cNvPr id="4" name="Picture 3"/>
          <p:cNvPicPr>
            <a:picLocks noChangeAspect="1"/>
          </p:cNvPicPr>
          <p:nvPr/>
        </p:nvPicPr>
        <p:blipFill>
          <a:blip r:embed="rId2"/>
          <a:stretch>
            <a:fillRect/>
          </a:stretch>
        </p:blipFill>
        <p:spPr>
          <a:xfrm>
            <a:off x="7681912" y="2562224"/>
            <a:ext cx="3929063" cy="2600325"/>
          </a:xfrm>
          <a:prstGeom prst="rect">
            <a:avLst/>
          </a:prstGeom>
        </p:spPr>
      </p:pic>
    </p:spTree>
    <p:extLst>
      <p:ext uri="{BB962C8B-B14F-4D97-AF65-F5344CB8AC3E}">
        <p14:creationId xmlns:p14="http://schemas.microsoft.com/office/powerpoint/2010/main" val="3399213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Privacy practices </a:t>
            </a:r>
            <a:r>
              <a:rPr lang="en-US" b="1" dirty="0" smtClean="0"/>
              <a:t>notice (Continued)</a:t>
            </a:r>
            <a:endParaRPr lang="en-US" dirty="0"/>
          </a:p>
        </p:txBody>
      </p:sp>
      <p:sp>
        <p:nvSpPr>
          <p:cNvPr id="3" name="Content Placeholder 2"/>
          <p:cNvSpPr>
            <a:spLocks noGrp="1"/>
          </p:cNvSpPr>
          <p:nvPr>
            <p:ph idx="1"/>
          </p:nvPr>
        </p:nvSpPr>
        <p:spPr>
          <a:xfrm>
            <a:off x="581192" y="1953492"/>
            <a:ext cx="7939353" cy="4634344"/>
          </a:xfrm>
        </p:spPr>
        <p:txBody>
          <a:bodyPr>
            <a:normAutofit fontScale="92500" lnSpcReduction="20000"/>
          </a:bodyPr>
          <a:lstStyle/>
          <a:p>
            <a:pPr marL="0" indent="0">
              <a:buNone/>
            </a:pPr>
            <a:r>
              <a:rPr lang="en-US" sz="2000" dirty="0"/>
              <a:t>HIPAA also gives individuals control over their own PHI, including the right to: </a:t>
            </a:r>
          </a:p>
          <a:p>
            <a:r>
              <a:rPr lang="en-US" sz="2000" dirty="0"/>
              <a:t>access their PHI </a:t>
            </a:r>
          </a:p>
          <a:p>
            <a:r>
              <a:rPr lang="en-US" sz="2000" dirty="0"/>
              <a:t>obtain copies of their PHI (including electronic records) within 30 days </a:t>
            </a:r>
          </a:p>
          <a:p>
            <a:r>
              <a:rPr lang="en-US" sz="2000" dirty="0"/>
              <a:t>request amendments to correct or complete their records </a:t>
            </a:r>
          </a:p>
          <a:p>
            <a:r>
              <a:rPr lang="en-US" sz="2000" dirty="0"/>
              <a:t>request confidential communications </a:t>
            </a:r>
          </a:p>
          <a:p>
            <a:r>
              <a:rPr lang="en-US" sz="2000" dirty="0"/>
              <a:t>obtain an accounting of who used or received their PHI </a:t>
            </a:r>
          </a:p>
          <a:p>
            <a:r>
              <a:rPr lang="en-US" sz="2000" dirty="0"/>
              <a:t>impose restrictions on disclosure of their PHI under certain conditions </a:t>
            </a:r>
          </a:p>
          <a:p>
            <a:r>
              <a:rPr lang="en-US" sz="2000" dirty="0"/>
              <a:t>opt out of fundraising communications </a:t>
            </a:r>
          </a:p>
          <a:p>
            <a:r>
              <a:rPr lang="en-US" sz="2000" dirty="0"/>
              <a:t>revoke previous authorizations </a:t>
            </a:r>
          </a:p>
          <a:p>
            <a:r>
              <a:rPr lang="en-US" sz="2000" dirty="0"/>
              <a:t>file complaints </a:t>
            </a:r>
          </a:p>
          <a:p>
            <a:pPr marL="0" indent="0">
              <a:buNone/>
            </a:pPr>
            <a:r>
              <a:rPr lang="en-US" sz="2000" dirty="0"/>
              <a:t>HIPAA requires organizations to establish policies to timely respond to individuals seeking to exercise their rights.</a:t>
            </a:r>
          </a:p>
          <a:p>
            <a:endParaRPr lang="en-US" dirty="0"/>
          </a:p>
        </p:txBody>
      </p:sp>
      <p:pic>
        <p:nvPicPr>
          <p:cNvPr id="4" name="Picture 3"/>
          <p:cNvPicPr>
            <a:picLocks noChangeAspect="1"/>
          </p:cNvPicPr>
          <p:nvPr/>
        </p:nvPicPr>
        <p:blipFill>
          <a:blip r:embed="rId2"/>
          <a:stretch>
            <a:fillRect/>
          </a:stretch>
        </p:blipFill>
        <p:spPr>
          <a:xfrm>
            <a:off x="8585146" y="2161312"/>
            <a:ext cx="3025662" cy="3616035"/>
          </a:xfrm>
          <a:prstGeom prst="rect">
            <a:avLst/>
          </a:prstGeom>
        </p:spPr>
      </p:pic>
    </p:spTree>
    <p:extLst>
      <p:ext uri="{BB962C8B-B14F-4D97-AF65-F5344CB8AC3E}">
        <p14:creationId xmlns:p14="http://schemas.microsoft.com/office/powerpoint/2010/main" val="3502627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Limited use &amp; disclosure</a:t>
            </a:r>
            <a:endParaRPr lang="en-US" b="1" dirty="0"/>
          </a:p>
        </p:txBody>
      </p:sp>
      <p:sp>
        <p:nvSpPr>
          <p:cNvPr id="3" name="Content Placeholder 2"/>
          <p:cNvSpPr>
            <a:spLocks noGrp="1"/>
          </p:cNvSpPr>
          <p:nvPr>
            <p:ph idx="1"/>
          </p:nvPr>
        </p:nvSpPr>
        <p:spPr>
          <a:xfrm>
            <a:off x="581192" y="1932709"/>
            <a:ext cx="7523717" cy="4572001"/>
          </a:xfrm>
        </p:spPr>
        <p:txBody>
          <a:bodyPr>
            <a:noAutofit/>
          </a:bodyPr>
          <a:lstStyle/>
          <a:p>
            <a:r>
              <a:rPr lang="en-US" sz="1900" dirty="0"/>
              <a:t>The basic method for keeping medical information private is to limit when PHI may be used or disclosed. Generally, PHI can be used or disclosed only if HIPAA expressly permits it or if the individual authorizes it. </a:t>
            </a:r>
          </a:p>
          <a:p>
            <a:r>
              <a:rPr lang="en-US" sz="1900" dirty="0"/>
              <a:t>Even when PHI may be shared, the Privacy Rule strictly limits the amount of information that may be given. In most situations, disclosure must be restricted to the minimum necessary that is needed to accomplish the task. This is called the HIPAA "minimum necessary" rule. </a:t>
            </a:r>
          </a:p>
          <a:p>
            <a:r>
              <a:rPr lang="en-US" sz="1900" dirty="0"/>
              <a:t>For example, a laboratory assistant is unlikely to need a patient's entire medical history to perform a routine test, and the billing department would not need to know the test results to properly charge the patient. Instead, staff access to PHI should be on a "need to know" basis, and limited to the information required for each person to do their job. </a:t>
            </a:r>
          </a:p>
        </p:txBody>
      </p:sp>
      <p:pic>
        <p:nvPicPr>
          <p:cNvPr id="4" name="Picture 3"/>
          <p:cNvPicPr>
            <a:picLocks noChangeAspect="1"/>
          </p:cNvPicPr>
          <p:nvPr/>
        </p:nvPicPr>
        <p:blipFill>
          <a:blip r:embed="rId2"/>
          <a:stretch>
            <a:fillRect/>
          </a:stretch>
        </p:blipFill>
        <p:spPr>
          <a:xfrm>
            <a:off x="8291345" y="2152649"/>
            <a:ext cx="3319463" cy="3562351"/>
          </a:xfrm>
          <a:prstGeom prst="rect">
            <a:avLst/>
          </a:prstGeom>
        </p:spPr>
      </p:pic>
    </p:spTree>
    <p:extLst>
      <p:ext uri="{BB962C8B-B14F-4D97-AF65-F5344CB8AC3E}">
        <p14:creationId xmlns:p14="http://schemas.microsoft.com/office/powerpoint/2010/main" val="13041002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Limited use &amp; disclosure</a:t>
            </a:r>
            <a:endParaRPr lang="en-US" b="1" dirty="0"/>
          </a:p>
        </p:txBody>
      </p:sp>
      <p:sp>
        <p:nvSpPr>
          <p:cNvPr id="3" name="Content Placeholder 2"/>
          <p:cNvSpPr>
            <a:spLocks noGrp="1"/>
          </p:cNvSpPr>
          <p:nvPr>
            <p:ph idx="1"/>
          </p:nvPr>
        </p:nvSpPr>
        <p:spPr>
          <a:xfrm>
            <a:off x="581192" y="2222059"/>
            <a:ext cx="6879481" cy="4074832"/>
          </a:xfrm>
        </p:spPr>
        <p:txBody>
          <a:bodyPr/>
          <a:lstStyle/>
          <a:p>
            <a:r>
              <a:rPr lang="en-US" dirty="0"/>
              <a:t>This means you should </a:t>
            </a:r>
            <a:r>
              <a:rPr lang="en-US" b="1" dirty="0"/>
              <a:t>not</a:t>
            </a:r>
            <a:r>
              <a:rPr lang="en-US" dirty="0"/>
              <a:t> access, acquire, examine, talk about, or share PHI unless required by your assigned duties. And, if you're authorized to disclose PHI, remember to restrict the disclosure to only what is authorized and necessary for the recipients to do their jobs. </a:t>
            </a:r>
          </a:p>
          <a:p>
            <a:r>
              <a:rPr lang="en-US" dirty="0"/>
              <a:t>To the extent it is practical, only "de-identified" PHI should be used or disclosed. If PHI is needed, the individually identifiable information must be restricted to a "limited data set" as much as possible to comply with the minimum necessary rule. </a:t>
            </a:r>
          </a:p>
          <a:p>
            <a:endParaRPr lang="en-US" dirty="0"/>
          </a:p>
        </p:txBody>
      </p:sp>
      <p:pic>
        <p:nvPicPr>
          <p:cNvPr id="4" name="Picture 3"/>
          <p:cNvPicPr>
            <a:picLocks noChangeAspect="1"/>
          </p:cNvPicPr>
          <p:nvPr/>
        </p:nvPicPr>
        <p:blipFill>
          <a:blip r:embed="rId2"/>
          <a:stretch>
            <a:fillRect/>
          </a:stretch>
        </p:blipFill>
        <p:spPr>
          <a:xfrm>
            <a:off x="7996374" y="2222059"/>
            <a:ext cx="3347468" cy="3347468"/>
          </a:xfrm>
          <a:prstGeom prst="rect">
            <a:avLst/>
          </a:prstGeom>
        </p:spPr>
      </p:pic>
    </p:spTree>
    <p:extLst>
      <p:ext uri="{BB962C8B-B14F-4D97-AF65-F5344CB8AC3E}">
        <p14:creationId xmlns:p14="http://schemas.microsoft.com/office/powerpoint/2010/main" val="2191179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“minimum necessary” exceptions</a:t>
            </a:r>
            <a:endParaRPr lang="en-US" b="1" dirty="0"/>
          </a:p>
        </p:txBody>
      </p:sp>
      <p:sp>
        <p:nvSpPr>
          <p:cNvPr id="3" name="Content Placeholder 2"/>
          <p:cNvSpPr>
            <a:spLocks noGrp="1"/>
          </p:cNvSpPr>
          <p:nvPr>
            <p:ph idx="1"/>
          </p:nvPr>
        </p:nvSpPr>
        <p:spPr>
          <a:xfrm>
            <a:off x="581192" y="1953492"/>
            <a:ext cx="11029615" cy="4655126"/>
          </a:xfrm>
        </p:spPr>
        <p:txBody>
          <a:bodyPr/>
          <a:lstStyle/>
          <a:p>
            <a:pPr marL="0" indent="0">
              <a:buNone/>
            </a:pPr>
            <a:r>
              <a:rPr lang="en-US" sz="1900" dirty="0"/>
              <a:t>The HIPAA "minimum necessary" rule generally limits the amount of PHI that may be accessed and (to the extent possible) only permits "de-identified" PHI or a "limited data set" to be used or disclosed. </a:t>
            </a:r>
          </a:p>
          <a:p>
            <a:pPr marL="0" indent="0">
              <a:buNone/>
            </a:pPr>
            <a:r>
              <a:rPr lang="en-US" sz="1900" dirty="0"/>
              <a:t>Even so, there are several exceptions to the minimum necessary rule where full disclosure is permitted. </a:t>
            </a:r>
          </a:p>
          <a:p>
            <a:pPr marL="0" indent="0">
              <a:buNone/>
            </a:pPr>
            <a:r>
              <a:rPr lang="en-US" sz="1900" dirty="0"/>
              <a:t>For example, it is not necessary to limit disclosures: </a:t>
            </a:r>
          </a:p>
          <a:p>
            <a:r>
              <a:rPr lang="en-US" sz="1900" dirty="0"/>
              <a:t>to health care providers when PHI is requested for treatment or evaluation </a:t>
            </a:r>
          </a:p>
          <a:p>
            <a:r>
              <a:rPr lang="en-US" sz="1900" dirty="0"/>
              <a:t>to the individual who is the subject of the information </a:t>
            </a:r>
          </a:p>
          <a:p>
            <a:r>
              <a:rPr lang="en-US" sz="1900" dirty="0"/>
              <a:t>if authorized by the individual </a:t>
            </a:r>
          </a:p>
          <a:p>
            <a:r>
              <a:rPr lang="en-US" sz="1900" dirty="0"/>
              <a:t>during government investigations or if otherwise required by law </a:t>
            </a:r>
          </a:p>
          <a:p>
            <a:r>
              <a:rPr lang="en-US" sz="1900" dirty="0"/>
              <a:t>to comply with other HIPAA rules </a:t>
            </a:r>
          </a:p>
          <a:p>
            <a:endParaRPr lang="en-US" dirty="0"/>
          </a:p>
        </p:txBody>
      </p:sp>
      <p:pic>
        <p:nvPicPr>
          <p:cNvPr id="4" name="Picture 3"/>
          <p:cNvPicPr>
            <a:picLocks noChangeAspect="1"/>
          </p:cNvPicPr>
          <p:nvPr/>
        </p:nvPicPr>
        <p:blipFill>
          <a:blip r:embed="rId2"/>
          <a:stretch>
            <a:fillRect/>
          </a:stretch>
        </p:blipFill>
        <p:spPr>
          <a:xfrm>
            <a:off x="8650876" y="3588761"/>
            <a:ext cx="2959931" cy="2728912"/>
          </a:xfrm>
          <a:prstGeom prst="rect">
            <a:avLst/>
          </a:prstGeom>
        </p:spPr>
      </p:pic>
    </p:spTree>
    <p:extLst>
      <p:ext uri="{BB962C8B-B14F-4D97-AF65-F5344CB8AC3E}">
        <p14:creationId xmlns:p14="http://schemas.microsoft.com/office/powerpoint/2010/main" val="2768428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Case study: idol curiosity</a:t>
            </a:r>
            <a:endParaRPr lang="en-US" b="1" dirty="0"/>
          </a:p>
        </p:txBody>
      </p:sp>
      <p:sp>
        <p:nvSpPr>
          <p:cNvPr id="3" name="Content Placeholder 2"/>
          <p:cNvSpPr>
            <a:spLocks noGrp="1"/>
          </p:cNvSpPr>
          <p:nvPr>
            <p:ph idx="1"/>
          </p:nvPr>
        </p:nvSpPr>
        <p:spPr>
          <a:xfrm>
            <a:off x="581193" y="2024495"/>
            <a:ext cx="6359934" cy="4667250"/>
          </a:xfrm>
        </p:spPr>
        <p:txBody>
          <a:bodyPr>
            <a:normAutofit/>
          </a:bodyPr>
          <a:lstStyle/>
          <a:p>
            <a:pPr marL="0" indent="0">
              <a:buNone/>
            </a:pPr>
            <a:r>
              <a:rPr lang="en-US" sz="2000" dirty="0"/>
              <a:t>A TV news reporter was injured while covering a brush fire and was taken to a local emergency room. On the TV broadcast that night, the reporter described both the fire and his hospital </a:t>
            </a:r>
            <a:r>
              <a:rPr lang="en-US" sz="2000" dirty="0" smtClean="0"/>
              <a:t>visit. Sarah </a:t>
            </a:r>
            <a:r>
              <a:rPr lang="en-US" sz="2000" dirty="0"/>
              <a:t>(the hospital's patient coordinator) and Candida (the emergency room secretary) were on duty the day the reporter was treated. Both recognized him and were curious about his condition. So, they each accessed the reporter's medical records several times over the next two </a:t>
            </a:r>
            <a:r>
              <a:rPr lang="en-US" sz="2000" dirty="0" smtClean="0"/>
              <a:t>weeks. That </a:t>
            </a:r>
            <a:r>
              <a:rPr lang="en-US" sz="2000" dirty="0"/>
              <a:t>night, a hospital physician, Dr. H, saw the news and was surprised to hear the reporter's story. So, the next day, Dr. H logged into his office computer and verified that the reporter had been treated at the hospital. </a:t>
            </a:r>
          </a:p>
        </p:txBody>
      </p:sp>
      <p:pic>
        <p:nvPicPr>
          <p:cNvPr id="4" name="Picture 3"/>
          <p:cNvPicPr>
            <a:picLocks noChangeAspect="1"/>
          </p:cNvPicPr>
          <p:nvPr/>
        </p:nvPicPr>
        <p:blipFill>
          <a:blip r:embed="rId2"/>
          <a:stretch>
            <a:fillRect/>
          </a:stretch>
        </p:blipFill>
        <p:spPr>
          <a:xfrm>
            <a:off x="7056783" y="2909455"/>
            <a:ext cx="4554025" cy="2194212"/>
          </a:xfrm>
          <a:prstGeom prst="rect">
            <a:avLst/>
          </a:prstGeom>
        </p:spPr>
      </p:pic>
    </p:spTree>
    <p:extLst>
      <p:ext uri="{BB962C8B-B14F-4D97-AF65-F5344CB8AC3E}">
        <p14:creationId xmlns:p14="http://schemas.microsoft.com/office/powerpoint/2010/main" val="49892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Case study: idol curiosity</a:t>
            </a:r>
            <a:endParaRPr lang="en-US" b="1" dirty="0"/>
          </a:p>
        </p:txBody>
      </p:sp>
      <p:sp>
        <p:nvSpPr>
          <p:cNvPr id="3" name="Content Placeholder 2"/>
          <p:cNvSpPr>
            <a:spLocks noGrp="1"/>
          </p:cNvSpPr>
          <p:nvPr>
            <p:ph idx="1"/>
          </p:nvPr>
        </p:nvSpPr>
        <p:spPr>
          <a:xfrm>
            <a:off x="581192" y="1995055"/>
            <a:ext cx="6401499" cy="4696689"/>
          </a:xfrm>
        </p:spPr>
        <p:txBody>
          <a:bodyPr>
            <a:normAutofit/>
          </a:bodyPr>
          <a:lstStyle/>
          <a:p>
            <a:pPr marL="0" indent="0">
              <a:buNone/>
            </a:pPr>
            <a:r>
              <a:rPr lang="en-US" sz="2200" b="1" dirty="0"/>
              <a:t>This scenario is based on a real 2009 case from a hospital in Little Rock, Arkansas. What do you think happened to Dr. H, Sarah, and Candida</a:t>
            </a:r>
            <a:r>
              <a:rPr lang="en-US" sz="2200" b="1" dirty="0" smtClean="0"/>
              <a:t>?</a:t>
            </a:r>
          </a:p>
          <a:p>
            <a:pPr>
              <a:buFont typeface="Wingdings" panose="05000000000000000000" pitchFamily="2" charset="2"/>
              <a:buChar char="q"/>
            </a:pPr>
            <a:r>
              <a:rPr lang="en-US" sz="2200" dirty="0" smtClean="0"/>
              <a:t>The hospital suspended the doctor, fired the two staff members, and all three pled guilty to criminal charges for violating HIPAA</a:t>
            </a:r>
          </a:p>
          <a:p>
            <a:pPr>
              <a:buFont typeface="Wingdings" panose="05000000000000000000" pitchFamily="2" charset="2"/>
              <a:buChar char="q"/>
            </a:pPr>
            <a:r>
              <a:rPr lang="en-US" sz="2200" dirty="0" smtClean="0"/>
              <a:t>The doctor received a written warning and the two staff members received verbal warning </a:t>
            </a:r>
          </a:p>
          <a:p>
            <a:pPr>
              <a:buFont typeface="Wingdings" panose="05000000000000000000" pitchFamily="2" charset="2"/>
              <a:buChar char="q"/>
            </a:pPr>
            <a:r>
              <a:rPr lang="en-US" sz="2200" dirty="0" smtClean="0"/>
              <a:t>Nothing, because it is legal for hospital staff to access patients’ medical records</a:t>
            </a:r>
            <a:endParaRPr lang="en-US" sz="2200" dirty="0"/>
          </a:p>
        </p:txBody>
      </p:sp>
      <p:pic>
        <p:nvPicPr>
          <p:cNvPr id="4" name="Picture 3"/>
          <p:cNvPicPr>
            <a:picLocks noChangeAspect="1"/>
          </p:cNvPicPr>
          <p:nvPr/>
        </p:nvPicPr>
        <p:blipFill>
          <a:blip r:embed="rId2"/>
          <a:stretch>
            <a:fillRect/>
          </a:stretch>
        </p:blipFill>
        <p:spPr>
          <a:xfrm>
            <a:off x="7056701" y="3017425"/>
            <a:ext cx="4554107" cy="2194750"/>
          </a:xfrm>
          <a:prstGeom prst="rect">
            <a:avLst/>
          </a:prstGeom>
        </p:spPr>
      </p:pic>
    </p:spTree>
    <p:extLst>
      <p:ext uri="{BB962C8B-B14F-4D97-AF65-F5344CB8AC3E}">
        <p14:creationId xmlns:p14="http://schemas.microsoft.com/office/powerpoint/2010/main" val="2231508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Hipaa</a:t>
            </a:r>
            <a:r>
              <a:rPr lang="en-US" b="1" dirty="0" smtClean="0"/>
              <a:t> authorized disclosures</a:t>
            </a:r>
            <a:endParaRPr lang="en-US" b="1" dirty="0"/>
          </a:p>
        </p:txBody>
      </p:sp>
      <p:sp>
        <p:nvSpPr>
          <p:cNvPr id="3" name="Content Placeholder 2"/>
          <p:cNvSpPr>
            <a:spLocks noGrp="1"/>
          </p:cNvSpPr>
          <p:nvPr>
            <p:ph idx="1"/>
          </p:nvPr>
        </p:nvSpPr>
        <p:spPr>
          <a:xfrm>
            <a:off x="581193" y="1932710"/>
            <a:ext cx="8375772" cy="4779818"/>
          </a:xfrm>
        </p:spPr>
        <p:txBody>
          <a:bodyPr>
            <a:normAutofit/>
          </a:bodyPr>
          <a:lstStyle/>
          <a:p>
            <a:pPr marL="0" indent="0">
              <a:buNone/>
            </a:pPr>
            <a:r>
              <a:rPr lang="en-US" sz="1900" dirty="0"/>
              <a:t>Although HIPAA ordinarily restricts sharing health information, it </a:t>
            </a:r>
            <a:r>
              <a:rPr lang="en-US" sz="1900" b="1" dirty="0"/>
              <a:t>requires</a:t>
            </a:r>
            <a:r>
              <a:rPr lang="en-US" sz="1900" dirty="0"/>
              <a:t> organizations to disclose PHI in two situations: </a:t>
            </a:r>
          </a:p>
          <a:p>
            <a:r>
              <a:rPr lang="en-US" sz="1900" dirty="0"/>
              <a:t>when an individual (or their personal representative) requests their own information </a:t>
            </a:r>
          </a:p>
          <a:p>
            <a:r>
              <a:rPr lang="en-US" sz="1900" dirty="0"/>
              <a:t>to respond to investigations by the Department of Health &amp; Human Services </a:t>
            </a:r>
          </a:p>
          <a:p>
            <a:pPr marL="0" indent="0">
              <a:buNone/>
            </a:pPr>
            <a:r>
              <a:rPr lang="en-US" sz="1900" dirty="0"/>
              <a:t>Additionally, HIPAA </a:t>
            </a:r>
            <a:r>
              <a:rPr lang="en-US" sz="1900" b="1" dirty="0"/>
              <a:t>permits</a:t>
            </a:r>
            <a:r>
              <a:rPr lang="en-US" sz="1900" dirty="0"/>
              <a:t> organizations to disclose PHI: </a:t>
            </a:r>
          </a:p>
          <a:p>
            <a:r>
              <a:rPr lang="en-US" sz="1900" dirty="0"/>
              <a:t>when needed for the public interest </a:t>
            </a:r>
          </a:p>
          <a:p>
            <a:r>
              <a:rPr lang="en-US" sz="1900" dirty="0"/>
              <a:t>for "treatment, payment, and health care operations" (TPO) </a:t>
            </a:r>
          </a:p>
          <a:p>
            <a:r>
              <a:rPr lang="en-US" sz="1900" dirty="0"/>
              <a:t>when the disclosure is "incidental" to other appropriate use </a:t>
            </a:r>
          </a:p>
          <a:p>
            <a:r>
              <a:rPr lang="en-US" sz="1900" dirty="0"/>
              <a:t>to another person or entity authorized by the individual </a:t>
            </a:r>
          </a:p>
          <a:p>
            <a:pPr marL="0" indent="0">
              <a:buNone/>
            </a:pPr>
            <a:r>
              <a:rPr lang="en-US" sz="1900" dirty="0"/>
              <a:t>We'll discuss these permissible reasons to share PHI on the following pages.</a:t>
            </a:r>
          </a:p>
          <a:p>
            <a:endParaRPr lang="en-US" dirty="0"/>
          </a:p>
        </p:txBody>
      </p:sp>
      <p:pic>
        <p:nvPicPr>
          <p:cNvPr id="4" name="Picture 3"/>
          <p:cNvPicPr>
            <a:picLocks noChangeAspect="1"/>
          </p:cNvPicPr>
          <p:nvPr/>
        </p:nvPicPr>
        <p:blipFill>
          <a:blip r:embed="rId2"/>
          <a:stretch>
            <a:fillRect/>
          </a:stretch>
        </p:blipFill>
        <p:spPr>
          <a:xfrm>
            <a:off x="8790709" y="2210665"/>
            <a:ext cx="2820099" cy="3879355"/>
          </a:xfrm>
          <a:prstGeom prst="rect">
            <a:avLst/>
          </a:prstGeom>
        </p:spPr>
      </p:pic>
    </p:spTree>
    <p:extLst>
      <p:ext uri="{BB962C8B-B14F-4D97-AF65-F5344CB8AC3E}">
        <p14:creationId xmlns:p14="http://schemas.microsoft.com/office/powerpoint/2010/main" val="446789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Public interest disclosures</a:t>
            </a:r>
            <a:endParaRPr lang="en-US" b="1" dirty="0"/>
          </a:p>
        </p:txBody>
      </p:sp>
      <p:sp>
        <p:nvSpPr>
          <p:cNvPr id="3" name="Content Placeholder 2"/>
          <p:cNvSpPr>
            <a:spLocks noGrp="1"/>
          </p:cNvSpPr>
          <p:nvPr>
            <p:ph idx="1"/>
          </p:nvPr>
        </p:nvSpPr>
        <p:spPr>
          <a:xfrm>
            <a:off x="581193" y="2078182"/>
            <a:ext cx="7856225" cy="4779818"/>
          </a:xfrm>
        </p:spPr>
        <p:txBody>
          <a:bodyPr>
            <a:normAutofit lnSpcReduction="10000"/>
          </a:bodyPr>
          <a:lstStyle/>
          <a:p>
            <a:pPr marL="0" indent="0">
              <a:buNone/>
            </a:pPr>
            <a:r>
              <a:rPr lang="en-US" dirty="0"/>
              <a:t>An organization may disclose PHI in the public interest, including: </a:t>
            </a:r>
          </a:p>
          <a:p>
            <a:r>
              <a:rPr lang="en-US" dirty="0"/>
              <a:t>when required by law (to report suspected abuse, neglect, or domestic violence) </a:t>
            </a:r>
          </a:p>
          <a:p>
            <a:r>
              <a:rPr lang="en-US" dirty="0"/>
              <a:t>to support public health or health oversight activities (to report communicable diseases) </a:t>
            </a:r>
          </a:p>
          <a:p>
            <a:r>
              <a:rPr lang="en-US" dirty="0"/>
              <a:t>to comply with orders, subpoenas, and warrants in judicial and administrative proceedings </a:t>
            </a:r>
          </a:p>
          <a:p>
            <a:r>
              <a:rPr lang="en-US" dirty="0"/>
              <a:t>to help law enforcement identify a missing person or fugitive </a:t>
            </a:r>
          </a:p>
          <a:p>
            <a:r>
              <a:rPr lang="en-US" dirty="0"/>
              <a:t>to facilitate the donation or transplantation of cadaveric organs, eyes, and tissue </a:t>
            </a:r>
          </a:p>
          <a:p>
            <a:r>
              <a:rPr lang="en-US" dirty="0"/>
              <a:t>to funeral directors, coroners, or medical examiners to identify a deceased person or the cause of death </a:t>
            </a:r>
          </a:p>
          <a:p>
            <a:r>
              <a:rPr lang="en-US" dirty="0"/>
              <a:t>when used for research projects or clinical trials if certain minimum safeguards (including a privacy board) are satisfied </a:t>
            </a:r>
          </a:p>
          <a:p>
            <a:r>
              <a:rPr lang="en-US" dirty="0"/>
              <a:t>to comply with workers' compensation laws </a:t>
            </a:r>
          </a:p>
          <a:p>
            <a:endParaRPr lang="en-US" dirty="0"/>
          </a:p>
        </p:txBody>
      </p:sp>
      <p:pic>
        <p:nvPicPr>
          <p:cNvPr id="4" name="Picture 3"/>
          <p:cNvPicPr>
            <a:picLocks noChangeAspect="1"/>
          </p:cNvPicPr>
          <p:nvPr/>
        </p:nvPicPr>
        <p:blipFill>
          <a:blip r:embed="rId2"/>
          <a:stretch>
            <a:fillRect/>
          </a:stretch>
        </p:blipFill>
        <p:spPr>
          <a:xfrm>
            <a:off x="8665499" y="2505940"/>
            <a:ext cx="2945310" cy="2959677"/>
          </a:xfrm>
          <a:prstGeom prst="rect">
            <a:avLst/>
          </a:prstGeom>
        </p:spPr>
      </p:pic>
    </p:spTree>
    <p:extLst>
      <p:ext uri="{BB962C8B-B14F-4D97-AF65-F5344CB8AC3E}">
        <p14:creationId xmlns:p14="http://schemas.microsoft.com/office/powerpoint/2010/main" val="4124546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Public interest disclosures</a:t>
            </a:r>
            <a:endParaRPr lang="en-US" b="1" dirty="0"/>
          </a:p>
        </p:txBody>
      </p:sp>
      <p:sp>
        <p:nvSpPr>
          <p:cNvPr id="3" name="Content Placeholder 2"/>
          <p:cNvSpPr>
            <a:spLocks noGrp="1"/>
          </p:cNvSpPr>
          <p:nvPr>
            <p:ph idx="1"/>
          </p:nvPr>
        </p:nvSpPr>
        <p:spPr>
          <a:xfrm>
            <a:off x="581193" y="1891145"/>
            <a:ext cx="6775572" cy="4779819"/>
          </a:xfrm>
        </p:spPr>
        <p:txBody>
          <a:bodyPr/>
          <a:lstStyle/>
          <a:p>
            <a:r>
              <a:rPr lang="en-US" sz="1900" dirty="0"/>
              <a:t>Thus, HIPAA allows for some PHI to be disclosed without a patient's authorization. For example, medical staff members who are victims of a crime at work may provide information about the suspected perpetrator to law enforcement. Similarly, a "whistle-blower" may reveal information when contacting the appropriate authorities to report violations of professional standards or potential threats to patients, workers, or the public. </a:t>
            </a:r>
          </a:p>
          <a:p>
            <a:r>
              <a:rPr lang="en-US" sz="1900" dirty="0"/>
              <a:t>Additionally, many organizations provide some medical information (a "limited data set") to professional associations, researchers, and public health agencies. Still, these recipients must comply with "data use agreements" that significantly restrict their use and disclosure of the provided information. </a:t>
            </a:r>
          </a:p>
          <a:p>
            <a:endParaRPr lang="en-US" dirty="0"/>
          </a:p>
        </p:txBody>
      </p:sp>
      <p:pic>
        <p:nvPicPr>
          <p:cNvPr id="4" name="Picture 3"/>
          <p:cNvPicPr>
            <a:picLocks noChangeAspect="1"/>
          </p:cNvPicPr>
          <p:nvPr/>
        </p:nvPicPr>
        <p:blipFill>
          <a:blip r:embed="rId2"/>
          <a:stretch>
            <a:fillRect/>
          </a:stretch>
        </p:blipFill>
        <p:spPr>
          <a:xfrm>
            <a:off x="8042564" y="2360466"/>
            <a:ext cx="3040639" cy="3055471"/>
          </a:xfrm>
          <a:prstGeom prst="rect">
            <a:avLst/>
          </a:prstGeom>
        </p:spPr>
      </p:pic>
    </p:spTree>
    <p:extLst>
      <p:ext uri="{BB962C8B-B14F-4D97-AF65-F5344CB8AC3E}">
        <p14:creationId xmlns:p14="http://schemas.microsoft.com/office/powerpoint/2010/main" val="16370428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Case study: official inquiry</a:t>
            </a:r>
            <a:endParaRPr lang="en-US" b="1" dirty="0"/>
          </a:p>
        </p:txBody>
      </p:sp>
      <p:sp>
        <p:nvSpPr>
          <p:cNvPr id="3" name="Content Placeholder 2"/>
          <p:cNvSpPr>
            <a:spLocks noGrp="1"/>
          </p:cNvSpPr>
          <p:nvPr>
            <p:ph idx="1"/>
          </p:nvPr>
        </p:nvSpPr>
        <p:spPr>
          <a:xfrm>
            <a:off x="581193" y="1911927"/>
            <a:ext cx="6068989" cy="4592781"/>
          </a:xfrm>
        </p:spPr>
        <p:txBody>
          <a:bodyPr>
            <a:normAutofit/>
          </a:bodyPr>
          <a:lstStyle/>
          <a:p>
            <a:pPr marL="0" indent="0">
              <a:buNone/>
            </a:pPr>
            <a:r>
              <a:rPr lang="en-US" sz="2200" dirty="0"/>
              <a:t>Janine is the receptionist at a medical </a:t>
            </a:r>
            <a:r>
              <a:rPr lang="en-US" sz="2200" dirty="0" smtClean="0"/>
              <a:t>clinic. One </a:t>
            </a:r>
            <a:r>
              <a:rPr lang="en-US" sz="2200" dirty="0"/>
              <a:t>day, government officials and a uniformed police officer arrive at the clinic. They tell Janine they're from the Centers for Disease Control (CDC) and the Occupational Safety and Health Administration (OSHA), and they show Janine their federal identification </a:t>
            </a:r>
            <a:r>
              <a:rPr lang="en-US" sz="2200" dirty="0" smtClean="0"/>
              <a:t>cards. They </a:t>
            </a:r>
            <a:r>
              <a:rPr lang="en-US" sz="2200" dirty="0"/>
              <a:t>tell Janine that they need information about a patient who was treated by the clinic last week. They say the patient has a rare mutation of </a:t>
            </a:r>
            <a:r>
              <a:rPr lang="en-US" sz="2200" dirty="0" smtClean="0"/>
              <a:t>influenza. As </a:t>
            </a:r>
            <a:r>
              <a:rPr lang="en-US" sz="2200" dirty="0"/>
              <a:t>a result, they need Janine to give them the patient's medical records so that they can contact him immediately.</a:t>
            </a:r>
          </a:p>
        </p:txBody>
      </p:sp>
      <p:pic>
        <p:nvPicPr>
          <p:cNvPr id="4" name="Picture 3"/>
          <p:cNvPicPr>
            <a:picLocks noChangeAspect="1"/>
          </p:cNvPicPr>
          <p:nvPr/>
        </p:nvPicPr>
        <p:blipFill>
          <a:blip r:embed="rId2"/>
          <a:stretch>
            <a:fillRect/>
          </a:stretch>
        </p:blipFill>
        <p:spPr>
          <a:xfrm>
            <a:off x="6650182" y="3001241"/>
            <a:ext cx="4985349" cy="2402032"/>
          </a:xfrm>
          <a:prstGeom prst="rect">
            <a:avLst/>
          </a:prstGeom>
        </p:spPr>
      </p:pic>
    </p:spTree>
    <p:extLst>
      <p:ext uri="{BB962C8B-B14F-4D97-AF65-F5344CB8AC3E}">
        <p14:creationId xmlns:p14="http://schemas.microsoft.com/office/powerpoint/2010/main" val="189666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Confidentiality of Healthcare </a:t>
            </a:r>
            <a:r>
              <a:rPr lang="en-US" b="1" dirty="0" smtClean="0"/>
              <a:t>Information</a:t>
            </a:r>
            <a:endParaRPr lang="en-US" dirty="0"/>
          </a:p>
        </p:txBody>
      </p:sp>
      <p:sp>
        <p:nvSpPr>
          <p:cNvPr id="3" name="Content Placeholder 2"/>
          <p:cNvSpPr>
            <a:spLocks noGrp="1"/>
          </p:cNvSpPr>
          <p:nvPr>
            <p:ph idx="1"/>
          </p:nvPr>
        </p:nvSpPr>
        <p:spPr>
          <a:xfrm>
            <a:off x="390693" y="2041076"/>
            <a:ext cx="8705515" cy="4867724"/>
          </a:xfrm>
        </p:spPr>
        <p:txBody>
          <a:bodyPr>
            <a:normAutofit lnSpcReduction="10000"/>
          </a:bodyPr>
          <a:lstStyle/>
          <a:p>
            <a:pPr marL="0" indent="0">
              <a:buNone/>
            </a:pPr>
            <a:r>
              <a:rPr lang="en-US" sz="2000" dirty="0"/>
              <a:t>This course focuses on the confidentiality of health care information and your role in protecting medical privacy. </a:t>
            </a:r>
          </a:p>
          <a:p>
            <a:pPr marL="0" indent="0">
              <a:buNone/>
            </a:pPr>
            <a:r>
              <a:rPr lang="en-US" sz="2000" dirty="0"/>
              <a:t>Used properly, information about patients and their health care can save lives. But if the same information is used for unauthorized or improper purposes, it can lead to embarrassment, criminal fraud, and legal liability. </a:t>
            </a:r>
          </a:p>
          <a:p>
            <a:pPr marL="0" indent="0">
              <a:buNone/>
            </a:pPr>
            <a:r>
              <a:rPr lang="en-US" sz="2000" dirty="0"/>
              <a:t>Health care records contain a variety of confidential data about patients and their families, including their:</a:t>
            </a:r>
          </a:p>
          <a:p>
            <a:r>
              <a:rPr lang="en-US" sz="2000" dirty="0"/>
              <a:t>medical information </a:t>
            </a:r>
          </a:p>
          <a:p>
            <a:r>
              <a:rPr lang="en-US" sz="2000" dirty="0"/>
              <a:t>personal history </a:t>
            </a:r>
          </a:p>
          <a:p>
            <a:r>
              <a:rPr lang="en-US" sz="2000" dirty="0"/>
              <a:t>financial condition </a:t>
            </a:r>
          </a:p>
          <a:p>
            <a:r>
              <a:rPr lang="en-US" sz="2000" dirty="0"/>
              <a:t>Unfortunately, misuse and theft of confidential information – including medical "identity theft" – is growing. As health care information increasingly is in electronic form, a single "hacker" (or a lost or misplaced device) may expose private data about thousands of individuals. </a:t>
            </a:r>
          </a:p>
          <a:p>
            <a:endParaRPr lang="en-US" dirty="0"/>
          </a:p>
        </p:txBody>
      </p:sp>
      <p:pic>
        <p:nvPicPr>
          <p:cNvPr id="4" name="Picture 3"/>
          <p:cNvPicPr>
            <a:picLocks noChangeAspect="1"/>
          </p:cNvPicPr>
          <p:nvPr/>
        </p:nvPicPr>
        <p:blipFill>
          <a:blip r:embed="rId2"/>
          <a:stretch>
            <a:fillRect/>
          </a:stretch>
        </p:blipFill>
        <p:spPr>
          <a:xfrm>
            <a:off x="9096208" y="2081212"/>
            <a:ext cx="2514600" cy="3765766"/>
          </a:xfrm>
          <a:prstGeom prst="rect">
            <a:avLst/>
          </a:prstGeom>
        </p:spPr>
      </p:pic>
    </p:spTree>
    <p:extLst>
      <p:ext uri="{BB962C8B-B14F-4D97-AF65-F5344CB8AC3E}">
        <p14:creationId xmlns:p14="http://schemas.microsoft.com/office/powerpoint/2010/main" val="3690952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Case study: official inquiry (continued)</a:t>
            </a:r>
            <a:endParaRPr lang="en-US" b="1" dirty="0"/>
          </a:p>
        </p:txBody>
      </p:sp>
      <p:sp>
        <p:nvSpPr>
          <p:cNvPr id="3" name="Content Placeholder 2"/>
          <p:cNvSpPr>
            <a:spLocks noGrp="1"/>
          </p:cNvSpPr>
          <p:nvPr>
            <p:ph idx="1"/>
          </p:nvPr>
        </p:nvSpPr>
        <p:spPr>
          <a:xfrm>
            <a:off x="581192" y="1870364"/>
            <a:ext cx="6172899" cy="4468091"/>
          </a:xfrm>
        </p:spPr>
        <p:txBody>
          <a:bodyPr>
            <a:normAutofit/>
          </a:bodyPr>
          <a:lstStyle/>
          <a:p>
            <a:pPr marL="0" indent="0">
              <a:buNone/>
            </a:pPr>
            <a:r>
              <a:rPr lang="en-US" sz="1900" b="1" dirty="0"/>
              <a:t>What can Janine do to comply with HIPAA and help the officials</a:t>
            </a:r>
            <a:r>
              <a:rPr lang="en-US" sz="1900" b="1" dirty="0" smtClean="0"/>
              <a:t>?</a:t>
            </a:r>
          </a:p>
          <a:p>
            <a:pPr>
              <a:buFont typeface="Wingdings" panose="05000000000000000000" pitchFamily="2" charset="2"/>
              <a:buChar char="q"/>
            </a:pPr>
            <a:r>
              <a:rPr lang="en-US" sz="2000" dirty="0"/>
              <a:t>Federal regulations require Janine to give the government officials (or the police) any information they request</a:t>
            </a:r>
            <a:r>
              <a:rPr lang="en-US" sz="2000" dirty="0" smtClean="0"/>
              <a:t>.</a:t>
            </a:r>
          </a:p>
          <a:p>
            <a:pPr>
              <a:buFont typeface="Wingdings" panose="05000000000000000000" pitchFamily="2" charset="2"/>
              <a:buChar char="q"/>
            </a:pPr>
            <a:r>
              <a:rPr lang="en-US" sz="2000" dirty="0"/>
              <a:t>She should tell them that the clinic cannot release any information unless they obtain the patient's authorization</a:t>
            </a:r>
            <a:r>
              <a:rPr lang="en-US" sz="2000" dirty="0" smtClean="0"/>
              <a:t>.</a:t>
            </a:r>
          </a:p>
          <a:p>
            <a:pPr>
              <a:buFont typeface="Wingdings" panose="05000000000000000000" pitchFamily="2" charset="2"/>
              <a:buChar char="q"/>
            </a:pPr>
            <a:r>
              <a:rPr lang="en-US" sz="2000" dirty="0"/>
              <a:t>Janine should contact the clinic's Privacy Officer for instructions about responding to the officials' request.</a:t>
            </a:r>
            <a:endParaRPr lang="en-US" sz="1900" b="1" dirty="0"/>
          </a:p>
        </p:txBody>
      </p:sp>
      <p:pic>
        <p:nvPicPr>
          <p:cNvPr id="4" name="Picture 3"/>
          <p:cNvPicPr>
            <a:picLocks noChangeAspect="1"/>
          </p:cNvPicPr>
          <p:nvPr/>
        </p:nvPicPr>
        <p:blipFill>
          <a:blip r:embed="rId2"/>
          <a:stretch>
            <a:fillRect/>
          </a:stretch>
        </p:blipFill>
        <p:spPr>
          <a:xfrm>
            <a:off x="7740571" y="2101561"/>
            <a:ext cx="3870237" cy="4005695"/>
          </a:xfrm>
          <a:prstGeom prst="rect">
            <a:avLst/>
          </a:prstGeom>
        </p:spPr>
      </p:pic>
    </p:spTree>
    <p:extLst>
      <p:ext uri="{BB962C8B-B14F-4D97-AF65-F5344CB8AC3E}">
        <p14:creationId xmlns:p14="http://schemas.microsoft.com/office/powerpoint/2010/main" val="4106188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Treatment, payment &amp; health care operations</a:t>
            </a:r>
            <a:endParaRPr lang="en-US" b="1" dirty="0"/>
          </a:p>
        </p:txBody>
      </p:sp>
      <p:sp>
        <p:nvSpPr>
          <p:cNvPr id="3" name="Content Placeholder 2"/>
          <p:cNvSpPr>
            <a:spLocks noGrp="1"/>
          </p:cNvSpPr>
          <p:nvPr>
            <p:ph idx="1"/>
          </p:nvPr>
        </p:nvSpPr>
        <p:spPr>
          <a:xfrm>
            <a:off x="581192" y="1974273"/>
            <a:ext cx="8417335" cy="4696691"/>
          </a:xfrm>
        </p:spPr>
        <p:txBody>
          <a:bodyPr>
            <a:normAutofit/>
          </a:bodyPr>
          <a:lstStyle/>
          <a:p>
            <a:pPr marL="0" indent="0">
              <a:buNone/>
            </a:pPr>
            <a:r>
              <a:rPr lang="en-US" sz="1900" dirty="0"/>
              <a:t>An organization may disclose PHI without an individual's authorization for "treatment, payment, and health care operations" (TPO). </a:t>
            </a:r>
          </a:p>
          <a:p>
            <a:r>
              <a:rPr lang="en-US" sz="1900" b="1" i="1" dirty="0"/>
              <a:t>Treatment</a:t>
            </a:r>
            <a:r>
              <a:rPr lang="en-US" sz="1900" dirty="0"/>
              <a:t> means providing, coordinating, or managing health care by one or more providers (consultations and referrals). </a:t>
            </a:r>
          </a:p>
          <a:p>
            <a:r>
              <a:rPr lang="en-US" sz="1900" b="1" i="1" dirty="0"/>
              <a:t>Payment</a:t>
            </a:r>
            <a:r>
              <a:rPr lang="en-US" sz="1900" dirty="0"/>
              <a:t> refers to determining eligibility or processing claims (for reimbursements or insurance premiums). </a:t>
            </a:r>
          </a:p>
          <a:p>
            <a:r>
              <a:rPr lang="en-US" sz="1900" b="1" i="1" dirty="0"/>
              <a:t>Health care operations</a:t>
            </a:r>
            <a:r>
              <a:rPr lang="en-US" sz="1900" dirty="0"/>
              <a:t> are administrative, financial, legal, and quality-improvement activities (auditing and medical reviews). </a:t>
            </a:r>
          </a:p>
          <a:p>
            <a:pPr marL="0" indent="0">
              <a:buNone/>
            </a:pPr>
            <a:r>
              <a:rPr lang="en-US" sz="1900" dirty="0"/>
              <a:t>As noted earlier, the Privacy Rule permits full disclosure of PHI when needed by a health care provider for treatment or evaluation. However, the "minimum necessary" rule applies to other staff, and to disclosures of PHI when requested for payment and health care operations. </a:t>
            </a:r>
          </a:p>
          <a:p>
            <a:endParaRPr lang="en-US" dirty="0"/>
          </a:p>
        </p:txBody>
      </p:sp>
      <p:pic>
        <p:nvPicPr>
          <p:cNvPr id="4" name="Picture 3"/>
          <p:cNvPicPr>
            <a:picLocks noChangeAspect="1"/>
          </p:cNvPicPr>
          <p:nvPr/>
        </p:nvPicPr>
        <p:blipFill>
          <a:blip r:embed="rId2"/>
          <a:stretch>
            <a:fillRect/>
          </a:stretch>
        </p:blipFill>
        <p:spPr>
          <a:xfrm>
            <a:off x="8998527" y="2119746"/>
            <a:ext cx="2612281" cy="3657193"/>
          </a:xfrm>
          <a:prstGeom prst="rect">
            <a:avLst/>
          </a:prstGeom>
        </p:spPr>
      </p:pic>
    </p:spTree>
    <p:extLst>
      <p:ext uri="{BB962C8B-B14F-4D97-AF65-F5344CB8AC3E}">
        <p14:creationId xmlns:p14="http://schemas.microsoft.com/office/powerpoint/2010/main" val="3383562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Multi-quiz:  </a:t>
            </a:r>
            <a:r>
              <a:rPr lang="en-US" b="1" dirty="0" err="1" smtClean="0"/>
              <a:t>tpo</a:t>
            </a:r>
            <a:r>
              <a:rPr lang="en-US" b="1" dirty="0" smtClean="0"/>
              <a:t> or not?</a:t>
            </a:r>
            <a:endParaRPr lang="en-US" b="1" dirty="0"/>
          </a:p>
        </p:txBody>
      </p:sp>
      <p:sp>
        <p:nvSpPr>
          <p:cNvPr id="3" name="Content Placeholder 2"/>
          <p:cNvSpPr>
            <a:spLocks noGrp="1"/>
          </p:cNvSpPr>
          <p:nvPr>
            <p:ph idx="1"/>
          </p:nvPr>
        </p:nvSpPr>
        <p:spPr>
          <a:xfrm>
            <a:off x="581192" y="1870364"/>
            <a:ext cx="7108081" cy="4759036"/>
          </a:xfrm>
        </p:spPr>
        <p:txBody>
          <a:bodyPr/>
          <a:lstStyle/>
          <a:p>
            <a:pPr marL="0" indent="0">
              <a:buNone/>
            </a:pPr>
            <a:r>
              <a:rPr lang="en-US" sz="2000" dirty="0"/>
              <a:t>Annabelle's shoulder began to hurt, so she visited a medical center. She was examined by Dr. Hamilton, who thought Annabelle might have arthritis. </a:t>
            </a:r>
          </a:p>
          <a:p>
            <a:pPr marL="0" indent="0">
              <a:buNone/>
            </a:pPr>
            <a:r>
              <a:rPr lang="en-US" sz="2000" dirty="0"/>
              <a:t>To assist her diagnosis, Dr. Hamilton wants to learn more about Annabelle's medical history and have her take some lab tests. The doctor also wants to consult a rheumatologist (an arthritis specialist) about Annabelle's case. </a:t>
            </a:r>
          </a:p>
          <a:p>
            <a:pPr marL="0" indent="0">
              <a:buNone/>
            </a:pPr>
            <a:r>
              <a:rPr lang="en-US" sz="2000" dirty="0"/>
              <a:t>However, Dr. Hamilton and the medical center's staff are unsure whether they can use or disclose Annabelle's PHI without getting her HIPAA authorization. </a:t>
            </a:r>
          </a:p>
          <a:p>
            <a:pPr marL="0" indent="0">
              <a:buNone/>
            </a:pPr>
            <a:r>
              <a:rPr lang="en-US" sz="2000" dirty="0"/>
              <a:t>Are these uses or disclosures permitted as "treatment, payment, and health care operations" (TPO)?</a:t>
            </a:r>
          </a:p>
          <a:p>
            <a:endParaRPr lang="en-US" dirty="0"/>
          </a:p>
        </p:txBody>
      </p:sp>
      <p:pic>
        <p:nvPicPr>
          <p:cNvPr id="4" name="Picture 3"/>
          <p:cNvPicPr>
            <a:picLocks noChangeAspect="1"/>
          </p:cNvPicPr>
          <p:nvPr/>
        </p:nvPicPr>
        <p:blipFill>
          <a:blip r:embed="rId2"/>
          <a:stretch>
            <a:fillRect/>
          </a:stretch>
        </p:blipFill>
        <p:spPr>
          <a:xfrm>
            <a:off x="8203243" y="2186421"/>
            <a:ext cx="3004652" cy="3590925"/>
          </a:xfrm>
          <a:prstGeom prst="rect">
            <a:avLst/>
          </a:prstGeom>
        </p:spPr>
      </p:pic>
    </p:spTree>
    <p:extLst>
      <p:ext uri="{BB962C8B-B14F-4D97-AF65-F5344CB8AC3E}">
        <p14:creationId xmlns:p14="http://schemas.microsoft.com/office/powerpoint/2010/main" val="24475606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Tpo</a:t>
            </a:r>
            <a:r>
              <a:rPr lang="en-US" b="1" dirty="0" smtClean="0"/>
              <a:t> or not?</a:t>
            </a:r>
            <a:endParaRPr lang="en-US" b="1" dirty="0"/>
          </a:p>
        </p:txBody>
      </p:sp>
      <p:sp>
        <p:nvSpPr>
          <p:cNvPr id="3" name="Content Placeholder 2"/>
          <p:cNvSpPr>
            <a:spLocks noGrp="1"/>
          </p:cNvSpPr>
          <p:nvPr>
            <p:ph idx="1"/>
          </p:nvPr>
        </p:nvSpPr>
        <p:spPr>
          <a:xfrm>
            <a:off x="581192" y="1932709"/>
            <a:ext cx="11029616" cy="4675910"/>
          </a:xfrm>
        </p:spPr>
        <p:txBody>
          <a:bodyPr>
            <a:noAutofit/>
          </a:bodyPr>
          <a:lstStyle/>
          <a:p>
            <a:pPr marL="0" indent="0">
              <a:buNone/>
            </a:pPr>
            <a:r>
              <a:rPr lang="en-US" b="1" dirty="0"/>
              <a:t>SITUATION 1</a:t>
            </a:r>
          </a:p>
          <a:p>
            <a:r>
              <a:rPr lang="en-US" dirty="0"/>
              <a:t>Dr. Hamilton requests access to Annabelle's entire medical history.</a:t>
            </a:r>
          </a:p>
          <a:p>
            <a:pPr marL="0" indent="0">
              <a:buNone/>
            </a:pPr>
            <a:r>
              <a:rPr lang="en-US" b="1" dirty="0"/>
              <a:t>SITUATION 2</a:t>
            </a:r>
          </a:p>
          <a:p>
            <a:r>
              <a:rPr lang="en-US" dirty="0"/>
              <a:t>Dr. Hamilton telephones a rheumatologist and discusses Annabelle's PHI in great detail</a:t>
            </a:r>
          </a:p>
          <a:p>
            <a:pPr marL="0" indent="0">
              <a:buNone/>
            </a:pPr>
            <a:r>
              <a:rPr lang="en-US" b="1" dirty="0"/>
              <a:t>SITUATION</a:t>
            </a:r>
            <a:r>
              <a:rPr lang="en-US" dirty="0"/>
              <a:t> 3</a:t>
            </a:r>
          </a:p>
          <a:p>
            <a:r>
              <a:rPr lang="en-US" dirty="0"/>
              <a:t>To encourage her daughter to go to medical school, Dr. Hamilton discusses Annabelle's PHI with her family during dinner at home</a:t>
            </a:r>
            <a:r>
              <a:rPr lang="en-US" dirty="0" smtClean="0"/>
              <a:t>.</a:t>
            </a:r>
          </a:p>
          <a:p>
            <a:pPr marL="0" indent="0">
              <a:buNone/>
            </a:pPr>
            <a:r>
              <a:rPr lang="en-US" b="1" dirty="0"/>
              <a:t>SITUATION</a:t>
            </a:r>
            <a:r>
              <a:rPr lang="en-US" dirty="0"/>
              <a:t> 4</a:t>
            </a:r>
          </a:p>
          <a:p>
            <a:r>
              <a:rPr lang="en-US" dirty="0"/>
              <a:t>The medical center's accounting department telephones Annabelle's medical insurance provider and explains the services Dr. Hamilton performed for Annabelle as part of the center's claim for payment</a:t>
            </a:r>
          </a:p>
          <a:p>
            <a:pPr marL="0" indent="0">
              <a:buNone/>
            </a:pPr>
            <a:r>
              <a:rPr lang="en-US" b="1" dirty="0"/>
              <a:t>SITUATION 5</a:t>
            </a:r>
          </a:p>
          <a:p>
            <a:r>
              <a:rPr lang="en-US" dirty="0"/>
              <a:t>Dr. Hamilton's assistant telephones the laboratory and gives it Annabelle's health plan coverage information so the laboratory can bill the insurer for the tests requested by Dr. Hamilton</a:t>
            </a:r>
            <a:r>
              <a:rPr lang="en-US" dirty="0" smtClean="0"/>
              <a:t>.</a:t>
            </a:r>
            <a:endParaRPr lang="en-US" dirty="0"/>
          </a:p>
        </p:txBody>
      </p:sp>
    </p:spTree>
    <p:extLst>
      <p:ext uri="{BB962C8B-B14F-4D97-AF65-F5344CB8AC3E}">
        <p14:creationId xmlns:p14="http://schemas.microsoft.com/office/powerpoint/2010/main" val="1057887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Incidental disclosures</a:t>
            </a:r>
            <a:endParaRPr lang="en-US" b="1" dirty="0"/>
          </a:p>
        </p:txBody>
      </p:sp>
      <p:sp>
        <p:nvSpPr>
          <p:cNvPr id="3" name="Content Placeholder 2"/>
          <p:cNvSpPr>
            <a:spLocks noGrp="1"/>
          </p:cNvSpPr>
          <p:nvPr>
            <p:ph idx="1"/>
          </p:nvPr>
        </p:nvSpPr>
        <p:spPr>
          <a:xfrm>
            <a:off x="581192" y="1715956"/>
            <a:ext cx="6650881" cy="5142044"/>
          </a:xfrm>
        </p:spPr>
        <p:txBody>
          <a:bodyPr>
            <a:normAutofit/>
          </a:bodyPr>
          <a:lstStyle/>
          <a:p>
            <a:r>
              <a:rPr lang="en-US" sz="1900" dirty="0"/>
              <a:t>HIPAA requires organizations to protect medical privacy. However, even with precautions, there is always the possibility of an "incidental" disclosure. </a:t>
            </a:r>
          </a:p>
          <a:p>
            <a:r>
              <a:rPr lang="en-US" sz="1900" dirty="0"/>
              <a:t>For example, a patient consulting with a pharmacist about a prescription may be overheard by others standing nearby. Or, a patient in a semi-private room may hear doctors discuss the other patient's condition or see their medical chart. Similarly, hospital visitors may see patients' names on a sign-in sheet, or overhear nursing staff orally coordinating their duties. </a:t>
            </a:r>
          </a:p>
          <a:p>
            <a:r>
              <a:rPr lang="en-US" sz="1900" dirty="0"/>
              <a:t>As long as organizations take steps to comply with HIPAA, the Privacy Rule isn't intended to impede normal and necessary communications required for effective health care. Instead, if appropriate safeguards are in place, the Privacy Rule will not treat "incidental" disclosures as a violation. </a:t>
            </a:r>
          </a:p>
        </p:txBody>
      </p:sp>
      <p:pic>
        <p:nvPicPr>
          <p:cNvPr id="4" name="Picture 3"/>
          <p:cNvPicPr>
            <a:picLocks noChangeAspect="1"/>
          </p:cNvPicPr>
          <p:nvPr/>
        </p:nvPicPr>
        <p:blipFill>
          <a:blip r:embed="rId2"/>
          <a:stretch>
            <a:fillRect/>
          </a:stretch>
        </p:blipFill>
        <p:spPr>
          <a:xfrm>
            <a:off x="7980218" y="2148320"/>
            <a:ext cx="2999075" cy="4125557"/>
          </a:xfrm>
          <a:prstGeom prst="rect">
            <a:avLst/>
          </a:prstGeom>
        </p:spPr>
      </p:pic>
    </p:spTree>
    <p:extLst>
      <p:ext uri="{BB962C8B-B14F-4D97-AF65-F5344CB8AC3E}">
        <p14:creationId xmlns:p14="http://schemas.microsoft.com/office/powerpoint/2010/main" val="4410952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Incidental </a:t>
            </a:r>
            <a:r>
              <a:rPr lang="en-US" b="1" dirty="0" err="1" smtClean="0"/>
              <a:t>disclsures</a:t>
            </a:r>
            <a:r>
              <a:rPr lang="en-US" b="1" dirty="0" smtClean="0"/>
              <a:t> (continued)</a:t>
            </a:r>
            <a:endParaRPr lang="en-US" b="1" dirty="0"/>
          </a:p>
        </p:txBody>
      </p:sp>
      <p:sp>
        <p:nvSpPr>
          <p:cNvPr id="3" name="Content Placeholder 2"/>
          <p:cNvSpPr>
            <a:spLocks noGrp="1"/>
          </p:cNvSpPr>
          <p:nvPr>
            <p:ph idx="1"/>
          </p:nvPr>
        </p:nvSpPr>
        <p:spPr>
          <a:xfrm>
            <a:off x="581193" y="2035023"/>
            <a:ext cx="7689972" cy="4282650"/>
          </a:xfrm>
        </p:spPr>
        <p:txBody>
          <a:bodyPr/>
          <a:lstStyle/>
          <a:p>
            <a:pPr marL="0" indent="0">
              <a:buNone/>
            </a:pPr>
            <a:r>
              <a:rPr lang="en-US" sz="1900" dirty="0"/>
              <a:t>Still, it's important to be aware of the risk of (and guard against) incidental disclosures. For example: </a:t>
            </a:r>
          </a:p>
          <a:p>
            <a:r>
              <a:rPr lang="en-US" sz="1900" dirty="0"/>
              <a:t>speak quietly when discussing patients or health care in public areas (waiting room, hallways, elevators) </a:t>
            </a:r>
          </a:p>
          <a:p>
            <a:r>
              <a:rPr lang="en-US" sz="1900" dirty="0"/>
              <a:t>avoid using patients' names in public areas </a:t>
            </a:r>
          </a:p>
          <a:p>
            <a:r>
              <a:rPr lang="en-US" sz="1900" dirty="0"/>
              <a:t>use a private office when authorized to discuss PHI on the telephone </a:t>
            </a:r>
          </a:p>
          <a:p>
            <a:r>
              <a:rPr lang="en-US" sz="1900" dirty="0"/>
              <a:t>don't leave health care records or files where they're visible to others </a:t>
            </a:r>
          </a:p>
          <a:p>
            <a:endParaRPr lang="en-US" dirty="0"/>
          </a:p>
        </p:txBody>
      </p:sp>
      <p:pic>
        <p:nvPicPr>
          <p:cNvPr id="4" name="Picture 3"/>
          <p:cNvPicPr>
            <a:picLocks noChangeAspect="1"/>
          </p:cNvPicPr>
          <p:nvPr/>
        </p:nvPicPr>
        <p:blipFill>
          <a:blip r:embed="rId2"/>
          <a:stretch>
            <a:fillRect/>
          </a:stretch>
        </p:blipFill>
        <p:spPr>
          <a:xfrm>
            <a:off x="8117378" y="2247899"/>
            <a:ext cx="3437747" cy="3716483"/>
          </a:xfrm>
          <a:prstGeom prst="rect">
            <a:avLst/>
          </a:prstGeom>
          <a:ln>
            <a:noFill/>
          </a:ln>
          <a:effectLst>
            <a:softEdge rad="112500"/>
          </a:effectLst>
        </p:spPr>
      </p:pic>
    </p:spTree>
    <p:extLst>
      <p:ext uri="{BB962C8B-B14F-4D97-AF65-F5344CB8AC3E}">
        <p14:creationId xmlns:p14="http://schemas.microsoft.com/office/powerpoint/2010/main" val="26627208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Case study:  </a:t>
            </a:r>
            <a:r>
              <a:rPr lang="en-US" b="1" dirty="0" err="1" smtClean="0"/>
              <a:t>er</a:t>
            </a:r>
            <a:r>
              <a:rPr lang="en-US" b="1" dirty="0" smtClean="0"/>
              <a:t> emergency </a:t>
            </a:r>
            <a:endParaRPr lang="en-US" b="1" dirty="0"/>
          </a:p>
        </p:txBody>
      </p:sp>
      <p:sp>
        <p:nvSpPr>
          <p:cNvPr id="3" name="Content Placeholder 2"/>
          <p:cNvSpPr>
            <a:spLocks noGrp="1"/>
          </p:cNvSpPr>
          <p:nvPr>
            <p:ph idx="1"/>
          </p:nvPr>
        </p:nvSpPr>
        <p:spPr>
          <a:xfrm>
            <a:off x="581192" y="2180496"/>
            <a:ext cx="6110553" cy="3825449"/>
          </a:xfrm>
        </p:spPr>
        <p:txBody>
          <a:bodyPr>
            <a:normAutofit lnSpcReduction="10000"/>
          </a:bodyPr>
          <a:lstStyle/>
          <a:p>
            <a:pPr marL="0" indent="0">
              <a:buNone/>
            </a:pPr>
            <a:r>
              <a:rPr lang="en-US" sz="2200" dirty="0" smtClean="0"/>
              <a:t>An </a:t>
            </a:r>
            <a:r>
              <a:rPr lang="en-US" sz="2200" dirty="0"/>
              <a:t>electrical fire occurs in an emergency medical clinic, and the staff must temporarily </a:t>
            </a:r>
            <a:r>
              <a:rPr lang="en-US" sz="2200" dirty="0" smtClean="0"/>
              <a:t>evacuate. During </a:t>
            </a:r>
            <a:r>
              <a:rPr lang="en-US" sz="2200" dirty="0"/>
              <a:t>the evacuation, a patient's record is left open on a nursing station, where it is visible to the firefighters who help douse the flames. By coincidence, the medical record concerns the sister of one of the </a:t>
            </a:r>
            <a:r>
              <a:rPr lang="en-US" sz="2200" dirty="0" smtClean="0"/>
              <a:t>firefighters. Shortly </a:t>
            </a:r>
            <a:r>
              <a:rPr lang="en-US" sz="2200" dirty="0"/>
              <a:t>after, the sister calls the clinic to complain that her brother (the firefighter) now knows of her condition. She's upset and says the clinic must have disclosed her PHI to her brother in violation of her HIPAA privacy rights. </a:t>
            </a:r>
          </a:p>
          <a:p>
            <a:endParaRPr lang="en-US" dirty="0"/>
          </a:p>
        </p:txBody>
      </p:sp>
      <p:pic>
        <p:nvPicPr>
          <p:cNvPr id="4" name="Picture 3"/>
          <p:cNvPicPr>
            <a:picLocks noChangeAspect="1"/>
          </p:cNvPicPr>
          <p:nvPr/>
        </p:nvPicPr>
        <p:blipFill>
          <a:blip r:embed="rId2"/>
          <a:stretch>
            <a:fillRect/>
          </a:stretch>
        </p:blipFill>
        <p:spPr>
          <a:xfrm>
            <a:off x="6884253" y="2731078"/>
            <a:ext cx="4726555" cy="2277340"/>
          </a:xfrm>
          <a:prstGeom prst="rect">
            <a:avLst/>
          </a:prstGeom>
        </p:spPr>
      </p:pic>
    </p:spTree>
    <p:extLst>
      <p:ext uri="{BB962C8B-B14F-4D97-AF65-F5344CB8AC3E}">
        <p14:creationId xmlns:p14="http://schemas.microsoft.com/office/powerpoint/2010/main" val="37558668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Case study: </a:t>
            </a:r>
            <a:r>
              <a:rPr lang="en-US" b="1" dirty="0" err="1" smtClean="0"/>
              <a:t>er</a:t>
            </a:r>
            <a:r>
              <a:rPr lang="en-US" b="1" dirty="0" smtClean="0"/>
              <a:t> emergency</a:t>
            </a:r>
            <a:endParaRPr lang="en-US" b="1" dirty="0"/>
          </a:p>
        </p:txBody>
      </p:sp>
      <p:sp>
        <p:nvSpPr>
          <p:cNvPr id="3" name="Content Placeholder 2"/>
          <p:cNvSpPr>
            <a:spLocks noGrp="1"/>
          </p:cNvSpPr>
          <p:nvPr>
            <p:ph idx="1"/>
          </p:nvPr>
        </p:nvSpPr>
        <p:spPr>
          <a:xfrm>
            <a:off x="581192" y="2180496"/>
            <a:ext cx="6653326" cy="3964810"/>
          </a:xfrm>
        </p:spPr>
        <p:txBody>
          <a:bodyPr>
            <a:normAutofit/>
          </a:bodyPr>
          <a:lstStyle/>
          <a:p>
            <a:pPr marL="0" indent="0">
              <a:buNone/>
            </a:pPr>
            <a:r>
              <a:rPr lang="en-US" sz="2200" b="1" dirty="0" smtClean="0"/>
              <a:t>What's the best analysis of this situation?</a:t>
            </a:r>
          </a:p>
          <a:p>
            <a:pPr>
              <a:buFont typeface="Wingdings" panose="05000000000000000000" pitchFamily="2" charset="2"/>
              <a:buChar char="q"/>
            </a:pPr>
            <a:r>
              <a:rPr lang="en-US" sz="2200" dirty="0" smtClean="0"/>
              <a:t>This may (or may not) be a permissible "incidental" disclosure</a:t>
            </a:r>
          </a:p>
          <a:p>
            <a:pPr>
              <a:buFont typeface="Wingdings" panose="05000000000000000000" pitchFamily="2" charset="2"/>
              <a:buChar char="q"/>
            </a:pPr>
            <a:r>
              <a:rPr lang="en-US" sz="2200" dirty="0" smtClean="0"/>
              <a:t>This was a legal "Public Interest" disclosure since firefighters are public (government) employees</a:t>
            </a:r>
          </a:p>
          <a:p>
            <a:pPr>
              <a:buFont typeface="Wingdings" panose="05000000000000000000" pitchFamily="2" charset="2"/>
              <a:buChar char="q"/>
            </a:pPr>
            <a:r>
              <a:rPr lang="en-US" sz="2200" dirty="0" smtClean="0"/>
              <a:t>This was a legal "TPO" disclosure since it was necessary for the hospital's operations.</a:t>
            </a:r>
          </a:p>
        </p:txBody>
      </p:sp>
      <p:pic>
        <p:nvPicPr>
          <p:cNvPr id="4" name="Picture 3"/>
          <p:cNvPicPr>
            <a:picLocks noChangeAspect="1"/>
          </p:cNvPicPr>
          <p:nvPr/>
        </p:nvPicPr>
        <p:blipFill>
          <a:blip r:embed="rId2"/>
          <a:stretch>
            <a:fillRect/>
          </a:stretch>
        </p:blipFill>
        <p:spPr>
          <a:xfrm>
            <a:off x="8395855" y="2014241"/>
            <a:ext cx="2945389" cy="4310634"/>
          </a:xfrm>
          <a:prstGeom prst="rect">
            <a:avLst/>
          </a:prstGeom>
        </p:spPr>
      </p:pic>
    </p:spTree>
    <p:extLst>
      <p:ext uri="{BB962C8B-B14F-4D97-AF65-F5344CB8AC3E}">
        <p14:creationId xmlns:p14="http://schemas.microsoft.com/office/powerpoint/2010/main" val="23851888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Individual authorization</a:t>
            </a:r>
            <a:endParaRPr lang="en-US" b="1" dirty="0"/>
          </a:p>
        </p:txBody>
      </p:sp>
      <p:sp>
        <p:nvSpPr>
          <p:cNvPr id="3" name="Content Placeholder 2"/>
          <p:cNvSpPr>
            <a:spLocks noGrp="1"/>
          </p:cNvSpPr>
          <p:nvPr>
            <p:ph idx="1"/>
          </p:nvPr>
        </p:nvSpPr>
        <p:spPr>
          <a:xfrm>
            <a:off x="581192" y="1932709"/>
            <a:ext cx="11409917" cy="4759035"/>
          </a:xfrm>
        </p:spPr>
        <p:txBody>
          <a:bodyPr>
            <a:normAutofit fontScale="85000" lnSpcReduction="20000"/>
          </a:bodyPr>
          <a:lstStyle/>
          <a:p>
            <a:pPr marL="0" indent="0">
              <a:buNone/>
            </a:pPr>
            <a:r>
              <a:rPr lang="en-US" sz="2100" dirty="0" smtClean="0"/>
              <a:t>HIPAA </a:t>
            </a:r>
            <a:r>
              <a:rPr lang="en-US" sz="2100" dirty="0"/>
              <a:t>gives individuals the power to control their PHI and limits what organizations may do with PHI. Thus, the Privacy Rule: </a:t>
            </a:r>
          </a:p>
          <a:p>
            <a:r>
              <a:rPr lang="en-US" sz="2100" dirty="0"/>
              <a:t>does not restrict PHI disclosures that an individual authorizes </a:t>
            </a:r>
          </a:p>
          <a:p>
            <a:r>
              <a:rPr lang="en-US" sz="2100" dirty="0"/>
              <a:t>requires organizations to obtain authorization for any use or disclosure not specifically allowed by HIPAA </a:t>
            </a:r>
          </a:p>
          <a:p>
            <a:pPr marL="0" indent="0">
              <a:buNone/>
            </a:pPr>
            <a:r>
              <a:rPr lang="en-US" sz="2100" dirty="0"/>
              <a:t>Authorizations typically grant an organization (or person) permission to use PHI for specified purposes. For example, authorizations are often used to disclose PHI to another organization (or person) specified by the individual. </a:t>
            </a:r>
          </a:p>
          <a:p>
            <a:pPr marL="0" indent="0">
              <a:buNone/>
            </a:pPr>
            <a:r>
              <a:rPr lang="en-US" sz="2100" dirty="0"/>
              <a:t>The law sets out a number of requirements for HIPAA authorizations. To be valid, authorizations must be in writing and include: </a:t>
            </a:r>
          </a:p>
          <a:p>
            <a:r>
              <a:rPr lang="en-US" sz="2100" dirty="0"/>
              <a:t>a description of the PHI to be used and disclosed </a:t>
            </a:r>
          </a:p>
          <a:p>
            <a:r>
              <a:rPr lang="en-US" sz="2100" dirty="0"/>
              <a:t>the identity of who is authorized to make the use or disclosure </a:t>
            </a:r>
          </a:p>
          <a:p>
            <a:r>
              <a:rPr lang="en-US" sz="2100" dirty="0"/>
              <a:t>the recipient of the information </a:t>
            </a:r>
          </a:p>
          <a:p>
            <a:r>
              <a:rPr lang="en-US" sz="2100" dirty="0"/>
              <a:t>the individual's right to revoke the authorization </a:t>
            </a:r>
          </a:p>
          <a:p>
            <a:r>
              <a:rPr lang="en-US" sz="2100" dirty="0"/>
              <a:t>an expiration date </a:t>
            </a:r>
          </a:p>
          <a:p>
            <a:r>
              <a:rPr lang="en-US" sz="2100" dirty="0"/>
              <a:t>a signature </a:t>
            </a:r>
          </a:p>
          <a:p>
            <a:endParaRPr lang="en-US" dirty="0"/>
          </a:p>
        </p:txBody>
      </p:sp>
      <p:pic>
        <p:nvPicPr>
          <p:cNvPr id="4" name="Picture 3"/>
          <p:cNvPicPr>
            <a:picLocks noChangeAspect="1"/>
          </p:cNvPicPr>
          <p:nvPr/>
        </p:nvPicPr>
        <p:blipFill>
          <a:blip r:embed="rId2"/>
          <a:stretch>
            <a:fillRect/>
          </a:stretch>
        </p:blipFill>
        <p:spPr>
          <a:xfrm>
            <a:off x="7628223" y="4312225"/>
            <a:ext cx="3621236" cy="1943102"/>
          </a:xfrm>
          <a:prstGeom prst="rect">
            <a:avLst/>
          </a:prstGeom>
        </p:spPr>
      </p:pic>
    </p:spTree>
    <p:extLst>
      <p:ext uri="{BB962C8B-B14F-4D97-AF65-F5344CB8AC3E}">
        <p14:creationId xmlns:p14="http://schemas.microsoft.com/office/powerpoint/2010/main" val="41153517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Individual authorization</a:t>
            </a:r>
            <a:endParaRPr lang="en-US" b="1" dirty="0"/>
          </a:p>
        </p:txBody>
      </p:sp>
      <p:sp>
        <p:nvSpPr>
          <p:cNvPr id="3" name="Content Placeholder 2"/>
          <p:cNvSpPr>
            <a:spLocks noGrp="1"/>
          </p:cNvSpPr>
          <p:nvPr>
            <p:ph idx="1"/>
          </p:nvPr>
        </p:nvSpPr>
        <p:spPr>
          <a:xfrm>
            <a:off x="581192" y="2180496"/>
            <a:ext cx="6588535" cy="3678303"/>
          </a:xfrm>
        </p:spPr>
        <p:txBody>
          <a:bodyPr/>
          <a:lstStyle/>
          <a:p>
            <a:r>
              <a:rPr lang="en-US" sz="1900" dirty="0"/>
              <a:t>Authorizations may also describe restrictions or limit the purpose for which the information may be used. </a:t>
            </a:r>
          </a:p>
          <a:p>
            <a:r>
              <a:rPr lang="en-US" sz="1900" dirty="0"/>
              <a:t>Finally, special rules apply to authorizations regarding (1) psychotherapy notes and (2) using PHI for marketing purposes. Basically, a specific authorization is required for any use of records of psychotherapy sessions or before allowing outside vendors to use PHI to sell products or services. </a:t>
            </a:r>
          </a:p>
          <a:p>
            <a:endParaRPr lang="en-US" dirty="0"/>
          </a:p>
        </p:txBody>
      </p:sp>
      <p:pic>
        <p:nvPicPr>
          <p:cNvPr id="4" name="Picture 3"/>
          <p:cNvPicPr>
            <a:picLocks noChangeAspect="1"/>
          </p:cNvPicPr>
          <p:nvPr/>
        </p:nvPicPr>
        <p:blipFill>
          <a:blip r:embed="rId2"/>
          <a:stretch>
            <a:fillRect/>
          </a:stretch>
        </p:blipFill>
        <p:spPr>
          <a:xfrm>
            <a:off x="7474793" y="2146907"/>
            <a:ext cx="3969759" cy="3745479"/>
          </a:xfrm>
          <a:prstGeom prst="rect">
            <a:avLst/>
          </a:prstGeom>
        </p:spPr>
      </p:pic>
    </p:spTree>
    <p:extLst>
      <p:ext uri="{BB962C8B-B14F-4D97-AF65-F5344CB8AC3E}">
        <p14:creationId xmlns:p14="http://schemas.microsoft.com/office/powerpoint/2010/main" val="3888757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HIPAA Sets a National </a:t>
            </a:r>
            <a:r>
              <a:rPr lang="en-US" b="1" dirty="0" smtClean="0"/>
              <a:t>Standard</a:t>
            </a:r>
            <a:endParaRPr lang="en-US" dirty="0"/>
          </a:p>
        </p:txBody>
      </p:sp>
      <p:sp>
        <p:nvSpPr>
          <p:cNvPr id="3" name="Content Placeholder 2"/>
          <p:cNvSpPr>
            <a:spLocks noGrp="1"/>
          </p:cNvSpPr>
          <p:nvPr>
            <p:ph idx="1"/>
          </p:nvPr>
        </p:nvSpPr>
        <p:spPr>
          <a:xfrm>
            <a:off x="428793" y="2009045"/>
            <a:ext cx="8010357" cy="4550051"/>
          </a:xfrm>
        </p:spPr>
        <p:txBody>
          <a:bodyPr>
            <a:normAutofit fontScale="92500" lnSpcReduction="10000"/>
          </a:bodyPr>
          <a:lstStyle/>
          <a:p>
            <a:pPr marL="0" indent="0">
              <a:buNone/>
            </a:pPr>
            <a:r>
              <a:rPr lang="en-US" sz="2200" dirty="0"/>
              <a:t>To ensure both the proper access to and confidentiality of medical records, Congress enacted the Health Insurance Portability and Accountability Act of 1996 (HIPAA). </a:t>
            </a:r>
          </a:p>
          <a:p>
            <a:pPr marL="0" indent="0">
              <a:buNone/>
            </a:pPr>
            <a:r>
              <a:rPr lang="en-US" sz="2200" dirty="0"/>
              <a:t>HIPAA is a federal law that establishes the rules for managing medical information throughout the United States. Although states may adopt stricter confidentiality rules, HIPAA sets the minimum standards and protections for medical privacy.</a:t>
            </a:r>
          </a:p>
          <a:p>
            <a:pPr marL="0" indent="0">
              <a:buNone/>
            </a:pPr>
            <a:r>
              <a:rPr lang="en-US" sz="2200" dirty="0"/>
              <a:t>This course focuses on HIPAA rules affecting the privacy and security of health care information. In addition to protecting privacy, HIPAA also:</a:t>
            </a:r>
          </a:p>
          <a:p>
            <a:r>
              <a:rPr lang="en-US" sz="2200" dirty="0"/>
              <a:t>increases portability and limits pre-existing condition exclusions in health insurance </a:t>
            </a:r>
          </a:p>
          <a:p>
            <a:r>
              <a:rPr lang="en-US" sz="2200" dirty="0"/>
              <a:t>simplifies claims management by standardizing code sets and transactions </a:t>
            </a:r>
          </a:p>
          <a:p>
            <a:r>
              <a:rPr lang="en-US" sz="2200" dirty="0"/>
              <a:t>requires employers to train staff about HIPAA policies and procedures </a:t>
            </a:r>
          </a:p>
          <a:p>
            <a:endParaRPr lang="en-US" dirty="0"/>
          </a:p>
        </p:txBody>
      </p:sp>
      <p:pic>
        <p:nvPicPr>
          <p:cNvPr id="4" name="Picture 3"/>
          <p:cNvPicPr>
            <a:picLocks noChangeAspect="1"/>
          </p:cNvPicPr>
          <p:nvPr/>
        </p:nvPicPr>
        <p:blipFill>
          <a:blip r:embed="rId2"/>
          <a:stretch>
            <a:fillRect/>
          </a:stretch>
        </p:blipFill>
        <p:spPr>
          <a:xfrm>
            <a:off x="8865068" y="2009045"/>
            <a:ext cx="2745740" cy="4111913"/>
          </a:xfrm>
          <a:prstGeom prst="rect">
            <a:avLst/>
          </a:prstGeom>
        </p:spPr>
      </p:pic>
    </p:spTree>
    <p:extLst>
      <p:ext uri="{BB962C8B-B14F-4D97-AF65-F5344CB8AC3E}">
        <p14:creationId xmlns:p14="http://schemas.microsoft.com/office/powerpoint/2010/main" val="17817900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Facility directories</a:t>
            </a:r>
            <a:endParaRPr lang="en-US" b="1" dirty="0"/>
          </a:p>
        </p:txBody>
      </p:sp>
      <p:sp>
        <p:nvSpPr>
          <p:cNvPr id="4" name="Content Placeholder 3"/>
          <p:cNvSpPr>
            <a:spLocks noGrp="1"/>
          </p:cNvSpPr>
          <p:nvPr>
            <p:ph idx="1"/>
          </p:nvPr>
        </p:nvSpPr>
        <p:spPr/>
        <p:txBody>
          <a:bodyPr/>
          <a:lstStyle/>
          <a:p>
            <a:pPr marL="0" indent="0">
              <a:buNone/>
            </a:pPr>
            <a:r>
              <a:rPr lang="en-US" dirty="0"/>
              <a:t>In very limited circumstances a covered entity may disclose protected health information without written authorization, as long as certain requirements are met. One of these circumstances is where a covered entity maintains a directory of individuals in its facility. </a:t>
            </a:r>
          </a:p>
          <a:p>
            <a:pPr marL="0" indent="0">
              <a:buNone/>
            </a:pPr>
            <a:r>
              <a:rPr lang="en-US" dirty="0"/>
              <a:t>A facility directory may include the following information about individuals in the facility: </a:t>
            </a:r>
          </a:p>
          <a:p>
            <a:r>
              <a:rPr lang="en-US" dirty="0"/>
              <a:t>Name </a:t>
            </a:r>
          </a:p>
          <a:p>
            <a:r>
              <a:rPr lang="en-US" dirty="0"/>
              <a:t>Location in the facility </a:t>
            </a:r>
          </a:p>
          <a:p>
            <a:r>
              <a:rPr lang="en-US" dirty="0"/>
              <a:t>General condition (but not any specific medical information), and </a:t>
            </a:r>
          </a:p>
          <a:p>
            <a:r>
              <a:rPr lang="en-US" dirty="0"/>
              <a:t>Religious affiliation </a:t>
            </a:r>
          </a:p>
          <a:p>
            <a:endParaRPr lang="en-US" dirty="0"/>
          </a:p>
        </p:txBody>
      </p:sp>
      <p:pic>
        <p:nvPicPr>
          <p:cNvPr id="5" name="Picture 4"/>
          <p:cNvPicPr>
            <a:picLocks noChangeAspect="1"/>
          </p:cNvPicPr>
          <p:nvPr/>
        </p:nvPicPr>
        <p:blipFill>
          <a:blip r:embed="rId2"/>
          <a:stretch>
            <a:fillRect/>
          </a:stretch>
        </p:blipFill>
        <p:spPr>
          <a:xfrm>
            <a:off x="9091925" y="3240950"/>
            <a:ext cx="2248717" cy="3082389"/>
          </a:xfrm>
          <a:prstGeom prst="rect">
            <a:avLst/>
          </a:prstGeom>
        </p:spPr>
      </p:pic>
    </p:spTree>
    <p:extLst>
      <p:ext uri="{BB962C8B-B14F-4D97-AF65-F5344CB8AC3E}">
        <p14:creationId xmlns:p14="http://schemas.microsoft.com/office/powerpoint/2010/main" val="38150075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Facility directories (continued)</a:t>
            </a:r>
            <a:endParaRPr lang="en-US" b="1" dirty="0"/>
          </a:p>
        </p:txBody>
      </p:sp>
      <p:sp>
        <p:nvSpPr>
          <p:cNvPr id="3" name="Content Placeholder 2"/>
          <p:cNvSpPr>
            <a:spLocks noGrp="1"/>
          </p:cNvSpPr>
          <p:nvPr>
            <p:ph idx="1"/>
          </p:nvPr>
        </p:nvSpPr>
        <p:spPr>
          <a:xfrm>
            <a:off x="581193" y="1911927"/>
            <a:ext cx="7149644" cy="4530437"/>
          </a:xfrm>
        </p:spPr>
        <p:txBody>
          <a:bodyPr>
            <a:normAutofit/>
          </a:bodyPr>
          <a:lstStyle/>
          <a:p>
            <a:pPr marL="0" indent="0">
              <a:buNone/>
            </a:pPr>
            <a:r>
              <a:rPr lang="en-US" sz="1900" dirty="0"/>
              <a:t>Before an </a:t>
            </a:r>
            <a:r>
              <a:rPr lang="en-US" sz="1900" dirty="0" smtClean="0"/>
              <a:t>individual’s </a:t>
            </a:r>
            <a:r>
              <a:rPr lang="en-US" sz="1900" dirty="0"/>
              <a:t>information may be included in the directory, the individual must be informed about the directory and given an opportunity to object to disclosure (that is, to </a:t>
            </a:r>
            <a:r>
              <a:rPr lang="en-US" sz="1900" dirty="0" smtClean="0"/>
              <a:t>opt out). </a:t>
            </a:r>
            <a:endParaRPr lang="en-US" sz="1900" dirty="0"/>
          </a:p>
          <a:p>
            <a:pPr marL="0" indent="0">
              <a:buNone/>
            </a:pPr>
            <a:r>
              <a:rPr lang="en-US" sz="1900" dirty="0"/>
              <a:t>This directory information may be disclosed: </a:t>
            </a:r>
          </a:p>
          <a:p>
            <a:r>
              <a:rPr lang="en-US" sz="1900" dirty="0"/>
              <a:t>To members of the clergy, or </a:t>
            </a:r>
          </a:p>
          <a:p>
            <a:r>
              <a:rPr lang="en-US" sz="1900" dirty="0"/>
              <a:t>To anyone who asks for an individual by name, but in this situation religious affiliation may NOT be disclosed </a:t>
            </a:r>
          </a:p>
          <a:p>
            <a:pPr marL="0" indent="0">
              <a:buNone/>
            </a:pPr>
            <a:r>
              <a:rPr lang="en-US" sz="1900" dirty="0"/>
              <a:t>For example, a minister of a particular religion may obtain a list of a </a:t>
            </a:r>
            <a:r>
              <a:rPr lang="en-US" sz="1900" dirty="0" smtClean="0"/>
              <a:t>hospital’s </a:t>
            </a:r>
            <a:r>
              <a:rPr lang="en-US" sz="1900" dirty="0"/>
              <a:t>patients who are of the same religion in order to visit and pray with them. No one other than clergy can obtain such a list. Anyone else who asks for an individual by name may be told the location and general condition of that individual but may not be told the </a:t>
            </a:r>
            <a:r>
              <a:rPr lang="en-US" sz="1900" dirty="0" smtClean="0"/>
              <a:t>individual’s </a:t>
            </a:r>
            <a:r>
              <a:rPr lang="en-US" sz="1900" dirty="0"/>
              <a:t>religious affiliation. </a:t>
            </a:r>
          </a:p>
        </p:txBody>
      </p:sp>
      <p:pic>
        <p:nvPicPr>
          <p:cNvPr id="4" name="Picture 3"/>
          <p:cNvPicPr>
            <a:picLocks noChangeAspect="1"/>
          </p:cNvPicPr>
          <p:nvPr/>
        </p:nvPicPr>
        <p:blipFill>
          <a:blip r:embed="rId2"/>
          <a:stretch>
            <a:fillRect/>
          </a:stretch>
        </p:blipFill>
        <p:spPr>
          <a:xfrm>
            <a:off x="8333510" y="2115849"/>
            <a:ext cx="3016828" cy="4027466"/>
          </a:xfrm>
          <a:prstGeom prst="rect">
            <a:avLst/>
          </a:prstGeom>
        </p:spPr>
      </p:pic>
    </p:spTree>
    <p:extLst>
      <p:ext uri="{BB962C8B-B14F-4D97-AF65-F5344CB8AC3E}">
        <p14:creationId xmlns:p14="http://schemas.microsoft.com/office/powerpoint/2010/main" val="28149494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Disclosure to friends &amp; family</a:t>
            </a:r>
            <a:endParaRPr lang="en-US" b="1" dirty="0"/>
          </a:p>
        </p:txBody>
      </p:sp>
      <p:sp>
        <p:nvSpPr>
          <p:cNvPr id="4" name="Content Placeholder 3"/>
          <p:cNvSpPr>
            <a:spLocks noGrp="1"/>
          </p:cNvSpPr>
          <p:nvPr>
            <p:ph idx="1"/>
          </p:nvPr>
        </p:nvSpPr>
        <p:spPr>
          <a:xfrm>
            <a:off x="581192" y="2180496"/>
            <a:ext cx="6588535" cy="3678303"/>
          </a:xfrm>
        </p:spPr>
        <p:txBody>
          <a:bodyPr/>
          <a:lstStyle/>
          <a:p>
            <a:r>
              <a:rPr lang="en-US" sz="1900" dirty="0"/>
              <a:t>Another situation where an </a:t>
            </a:r>
            <a:r>
              <a:rPr lang="en-US" sz="1900" dirty="0" smtClean="0"/>
              <a:t>individual’s </a:t>
            </a:r>
            <a:r>
              <a:rPr lang="en-US" sz="1900" dirty="0"/>
              <a:t>protected health information may be disclosed without written authorization is where the disclosure is to friends or family members who are involved in either the care of the individual or in payment for the care. </a:t>
            </a:r>
          </a:p>
          <a:p>
            <a:r>
              <a:rPr lang="en-US" sz="1900" dirty="0"/>
              <a:t>These disclosures must be limited to only what is necessary or directly relevant to the other </a:t>
            </a:r>
            <a:r>
              <a:rPr lang="en-US" sz="1900" dirty="0" smtClean="0"/>
              <a:t>person’s </a:t>
            </a:r>
            <a:r>
              <a:rPr lang="en-US" sz="1900" dirty="0"/>
              <a:t>involvement with the </a:t>
            </a:r>
            <a:r>
              <a:rPr lang="en-US" sz="1900" dirty="0" smtClean="0"/>
              <a:t>individual’s </a:t>
            </a:r>
            <a:r>
              <a:rPr lang="en-US" sz="1900" dirty="0"/>
              <a:t>care, and are to be guided by the covered </a:t>
            </a:r>
            <a:r>
              <a:rPr lang="en-US" sz="1900" dirty="0" smtClean="0"/>
              <a:t>entity’s </a:t>
            </a:r>
            <a:r>
              <a:rPr lang="en-US" sz="1900" dirty="0"/>
              <a:t>professional judgment about what is in the best interests of the individual. </a:t>
            </a:r>
          </a:p>
          <a:p>
            <a:endParaRPr lang="en-US" dirty="0"/>
          </a:p>
        </p:txBody>
      </p:sp>
      <p:pic>
        <p:nvPicPr>
          <p:cNvPr id="5" name="Picture 4"/>
          <p:cNvPicPr>
            <a:picLocks noChangeAspect="1"/>
          </p:cNvPicPr>
          <p:nvPr/>
        </p:nvPicPr>
        <p:blipFill>
          <a:blip r:embed="rId2"/>
          <a:stretch>
            <a:fillRect/>
          </a:stretch>
        </p:blipFill>
        <p:spPr>
          <a:xfrm>
            <a:off x="7876309" y="2180496"/>
            <a:ext cx="2541876" cy="3806614"/>
          </a:xfrm>
          <a:prstGeom prst="rect">
            <a:avLst/>
          </a:prstGeom>
        </p:spPr>
      </p:pic>
    </p:spTree>
    <p:extLst>
      <p:ext uri="{BB962C8B-B14F-4D97-AF65-F5344CB8AC3E}">
        <p14:creationId xmlns:p14="http://schemas.microsoft.com/office/powerpoint/2010/main" val="11016469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Disclosure to friends &amp; family (continued)</a:t>
            </a:r>
            <a:endParaRPr lang="en-US" b="1" dirty="0"/>
          </a:p>
        </p:txBody>
      </p:sp>
      <p:sp>
        <p:nvSpPr>
          <p:cNvPr id="3" name="Content Placeholder 2"/>
          <p:cNvSpPr>
            <a:spLocks noGrp="1"/>
          </p:cNvSpPr>
          <p:nvPr>
            <p:ph idx="1"/>
          </p:nvPr>
        </p:nvSpPr>
        <p:spPr>
          <a:xfrm>
            <a:off x="581193" y="1932709"/>
            <a:ext cx="11181316" cy="4925291"/>
          </a:xfrm>
        </p:spPr>
        <p:txBody>
          <a:bodyPr>
            <a:normAutofit fontScale="92500" lnSpcReduction="10000"/>
          </a:bodyPr>
          <a:lstStyle/>
          <a:p>
            <a:pPr marL="0" indent="0">
              <a:buNone/>
            </a:pPr>
            <a:r>
              <a:rPr lang="en-US" sz="2100" dirty="0"/>
              <a:t>For example, according to the </a:t>
            </a:r>
            <a:r>
              <a:rPr lang="en-US" sz="2100" dirty="0">
                <a:hlinkClick r:id="rId2"/>
              </a:rPr>
              <a:t>Department of Health &amp; Human Services</a:t>
            </a:r>
            <a:r>
              <a:rPr lang="en-US" sz="2100" dirty="0"/>
              <a:t>, HIPAA permits the limited sharing of relevant PHI with families and friends, such as: </a:t>
            </a:r>
          </a:p>
          <a:p>
            <a:r>
              <a:rPr lang="en-US" sz="2100" dirty="0"/>
              <a:t>A doctor may give information about a patient's mobility limitations to a friend driving the patient home from the hospital. </a:t>
            </a:r>
          </a:p>
          <a:p>
            <a:r>
              <a:rPr lang="en-US" sz="2100" dirty="0"/>
              <a:t>A hospital may discuss a patient's payment options with her adult daughter. </a:t>
            </a:r>
          </a:p>
          <a:p>
            <a:r>
              <a:rPr lang="en-US" sz="2100" dirty="0"/>
              <a:t>A doctor may instruct a patient's roommate about proper medicine dosage when she comes to pick up her friend from the hospital. </a:t>
            </a:r>
          </a:p>
          <a:p>
            <a:r>
              <a:rPr lang="en-US" sz="2100" dirty="0"/>
              <a:t>A physician may discuss a patient's treatment with the patient in the presence of a friend when the patient brings the friend to a medical appointment and asks if the friend can come into the treatment room. </a:t>
            </a:r>
          </a:p>
          <a:p>
            <a:r>
              <a:rPr lang="en-US" sz="2100" dirty="0"/>
              <a:t>A surgeon may, if consistent with his professional judgment, inform a patient's wife, who accompanied her husband to the emergency room, that the patient has suffered a heart attack and provide periodic updates on the patient's progress and prognosis. </a:t>
            </a:r>
          </a:p>
          <a:p>
            <a:r>
              <a:rPr lang="en-US" sz="2100" dirty="0"/>
              <a:t>A doctor may, if consistent with her professional judgment, discuss an incapacitated patient's condition with a family member over the phone. </a:t>
            </a:r>
          </a:p>
          <a:p>
            <a:endParaRPr lang="en-US" dirty="0"/>
          </a:p>
        </p:txBody>
      </p:sp>
    </p:spTree>
    <p:extLst>
      <p:ext uri="{BB962C8B-B14F-4D97-AF65-F5344CB8AC3E}">
        <p14:creationId xmlns:p14="http://schemas.microsoft.com/office/powerpoint/2010/main" val="35586068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Restricted authorizations &amp; confidential communications</a:t>
            </a:r>
            <a:endParaRPr lang="en-US" b="1" dirty="0"/>
          </a:p>
        </p:txBody>
      </p:sp>
      <p:sp>
        <p:nvSpPr>
          <p:cNvPr id="3" name="Content Placeholder 2"/>
          <p:cNvSpPr>
            <a:spLocks noGrp="1"/>
          </p:cNvSpPr>
          <p:nvPr>
            <p:ph idx="1"/>
          </p:nvPr>
        </p:nvSpPr>
        <p:spPr>
          <a:xfrm>
            <a:off x="581192" y="1953492"/>
            <a:ext cx="11029615" cy="4738254"/>
          </a:xfrm>
        </p:spPr>
        <p:txBody>
          <a:bodyPr>
            <a:normAutofit/>
          </a:bodyPr>
          <a:lstStyle/>
          <a:p>
            <a:pPr marL="0" indent="0">
              <a:buNone/>
            </a:pPr>
            <a:r>
              <a:rPr lang="en-US" sz="1900" dirty="0"/>
              <a:t>Besides authorizing disclosures of their PHI, individuals can also limit disclosures. For example, if a doctor asks for permission to discuss the patient's condition with a relative and the patient refuses, the information generally may not be shared. </a:t>
            </a:r>
          </a:p>
          <a:p>
            <a:pPr marL="0" indent="0">
              <a:buNone/>
            </a:pPr>
            <a:r>
              <a:rPr lang="en-US" sz="1900" dirty="0"/>
              <a:t>HIPAA also allows individuals to request restrictions on future uses of their PHI. Basically, patients can ask to limit the type or amount of information an organization will provide. For example, a patient may ask: </a:t>
            </a:r>
          </a:p>
          <a:p>
            <a:r>
              <a:rPr lang="en-US" sz="1900" dirty="0"/>
              <a:t>that certain relatives not be informed about the patient's condition </a:t>
            </a:r>
          </a:p>
          <a:p>
            <a:r>
              <a:rPr lang="en-US" sz="1900" dirty="0"/>
              <a:t>for communications to alternative or specific addresses (that bills be sent to a post office box, or that calls be made to a cell phone rather than to a home telephone number) </a:t>
            </a:r>
          </a:p>
          <a:p>
            <a:r>
              <a:rPr lang="en-US" sz="1900" dirty="0"/>
              <a:t>for confidential communications (appointment reminders mailed in a sealed envelope rather than a post card, or that no messages be left on an answering machine) </a:t>
            </a:r>
          </a:p>
          <a:p>
            <a:r>
              <a:rPr lang="en-US" sz="1900" dirty="0"/>
              <a:t>that health plans not be told about treatments if the patient pays for the service in full </a:t>
            </a:r>
          </a:p>
          <a:p>
            <a:r>
              <a:rPr lang="en-US" sz="1900" dirty="0"/>
              <a:t>for other specific restrictions on the use of their PHI </a:t>
            </a:r>
          </a:p>
          <a:p>
            <a:endParaRPr lang="en-US" dirty="0"/>
          </a:p>
        </p:txBody>
      </p:sp>
    </p:spTree>
    <p:extLst>
      <p:ext uri="{BB962C8B-B14F-4D97-AF65-F5344CB8AC3E}">
        <p14:creationId xmlns:p14="http://schemas.microsoft.com/office/powerpoint/2010/main" val="37178904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Case study: extra help</a:t>
            </a:r>
            <a:endParaRPr lang="en-US" b="1" dirty="0"/>
          </a:p>
        </p:txBody>
      </p:sp>
      <p:sp>
        <p:nvSpPr>
          <p:cNvPr id="3" name="Content Placeholder 2"/>
          <p:cNvSpPr>
            <a:spLocks noGrp="1"/>
          </p:cNvSpPr>
          <p:nvPr>
            <p:ph idx="1"/>
          </p:nvPr>
        </p:nvSpPr>
        <p:spPr>
          <a:xfrm>
            <a:off x="581193" y="1911928"/>
            <a:ext cx="6089772" cy="3946872"/>
          </a:xfrm>
        </p:spPr>
        <p:txBody>
          <a:bodyPr>
            <a:normAutofit/>
          </a:bodyPr>
          <a:lstStyle/>
          <a:p>
            <a:pPr marL="0" indent="0">
              <a:buNone/>
            </a:pPr>
            <a:r>
              <a:rPr lang="en-US" sz="2200" dirty="0"/>
              <a:t>Joe applies for a job in a robot factory and must take a pre-hire drug test. Before taking the test, he signs a HIPAA authorization allowing the drug test results to be given to the </a:t>
            </a:r>
            <a:r>
              <a:rPr lang="en-US" sz="2200" dirty="0" smtClean="0"/>
              <a:t>factory. While </a:t>
            </a:r>
            <a:r>
              <a:rPr lang="en-US" sz="2200" dirty="0"/>
              <a:t>taking the test, one of the technicians notices that Joe is exhibiting symptoms of another medical problem. When she tells Joe about her observations, Joe decides to take another </a:t>
            </a:r>
            <a:r>
              <a:rPr lang="en-US" sz="2200" dirty="0" smtClean="0"/>
              <a:t>test. Unfortunately</a:t>
            </a:r>
            <a:r>
              <a:rPr lang="en-US" sz="2200" dirty="0"/>
              <a:t>, this second test reveals that Joe has a serious illness.</a:t>
            </a:r>
          </a:p>
        </p:txBody>
      </p:sp>
      <p:pic>
        <p:nvPicPr>
          <p:cNvPr id="4" name="Picture 3"/>
          <p:cNvPicPr>
            <a:picLocks noChangeAspect="1"/>
          </p:cNvPicPr>
          <p:nvPr/>
        </p:nvPicPr>
        <p:blipFill>
          <a:blip r:embed="rId2"/>
          <a:stretch>
            <a:fillRect/>
          </a:stretch>
        </p:blipFill>
        <p:spPr>
          <a:xfrm>
            <a:off x="7024255" y="2647949"/>
            <a:ext cx="4597159" cy="2214995"/>
          </a:xfrm>
          <a:prstGeom prst="rect">
            <a:avLst/>
          </a:prstGeom>
        </p:spPr>
      </p:pic>
    </p:spTree>
    <p:extLst>
      <p:ext uri="{BB962C8B-B14F-4D97-AF65-F5344CB8AC3E}">
        <p14:creationId xmlns:p14="http://schemas.microsoft.com/office/powerpoint/2010/main" val="26184210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Case study: Extra help (continued)</a:t>
            </a:r>
            <a:endParaRPr lang="en-US" b="1" dirty="0"/>
          </a:p>
        </p:txBody>
      </p:sp>
      <p:sp>
        <p:nvSpPr>
          <p:cNvPr id="3" name="Content Placeholder 2"/>
          <p:cNvSpPr>
            <a:spLocks noGrp="1"/>
          </p:cNvSpPr>
          <p:nvPr>
            <p:ph idx="1"/>
          </p:nvPr>
        </p:nvSpPr>
        <p:spPr>
          <a:xfrm>
            <a:off x="581192" y="1997905"/>
            <a:ext cx="6546972" cy="4116395"/>
          </a:xfrm>
        </p:spPr>
        <p:txBody>
          <a:bodyPr/>
          <a:lstStyle/>
          <a:p>
            <a:endParaRPr lang="en-US" dirty="0"/>
          </a:p>
          <a:p>
            <a:pPr marL="0" indent="0">
              <a:buNone/>
            </a:pPr>
            <a:r>
              <a:rPr lang="en-US" b="1" dirty="0"/>
              <a:t>Under HIPAA, what else might the technician do in this situation</a:t>
            </a:r>
            <a:r>
              <a:rPr lang="en-US" b="1" dirty="0" smtClean="0"/>
              <a:t>?</a:t>
            </a:r>
          </a:p>
          <a:p>
            <a:pPr>
              <a:buFont typeface="Wingdings" panose="05000000000000000000" pitchFamily="2" charset="2"/>
              <a:buChar char="q"/>
            </a:pPr>
            <a:r>
              <a:rPr lang="en-US" dirty="0"/>
              <a:t>Although the technician may release Joe's drug test results to the factory, no other PHI may be disclosed unless Joe signs another authorization</a:t>
            </a:r>
            <a:r>
              <a:rPr lang="en-US" dirty="0" smtClean="0"/>
              <a:t>.</a:t>
            </a:r>
          </a:p>
          <a:p>
            <a:pPr>
              <a:buFont typeface="Wingdings" panose="05000000000000000000" pitchFamily="2" charset="2"/>
              <a:buChar char="q"/>
            </a:pPr>
            <a:r>
              <a:rPr lang="en-US" dirty="0"/>
              <a:t>Because Joe signed an authorization, the technician may tell the factory about Joe's serious illness</a:t>
            </a:r>
            <a:r>
              <a:rPr lang="en-US" dirty="0" smtClean="0"/>
              <a:t>.</a:t>
            </a:r>
          </a:p>
          <a:p>
            <a:pPr>
              <a:buFont typeface="Wingdings" panose="05000000000000000000" pitchFamily="2" charset="2"/>
              <a:buChar char="q"/>
            </a:pPr>
            <a:r>
              <a:rPr lang="en-US" dirty="0"/>
              <a:t>Joe is presumed to "consent" to disclosing his PHI to the factory unless he instructs the clinic to keep his second test results confidential.</a:t>
            </a:r>
            <a:endParaRPr lang="en-US" b="1" dirty="0"/>
          </a:p>
        </p:txBody>
      </p:sp>
      <p:pic>
        <p:nvPicPr>
          <p:cNvPr id="4" name="Picture 3"/>
          <p:cNvPicPr>
            <a:picLocks noChangeAspect="1"/>
          </p:cNvPicPr>
          <p:nvPr/>
        </p:nvPicPr>
        <p:blipFill>
          <a:blip r:embed="rId2"/>
          <a:stretch>
            <a:fillRect/>
          </a:stretch>
        </p:blipFill>
        <p:spPr>
          <a:xfrm>
            <a:off x="7282594" y="2471441"/>
            <a:ext cx="4328214" cy="3169324"/>
          </a:xfrm>
          <a:prstGeom prst="rect">
            <a:avLst/>
          </a:prstGeom>
        </p:spPr>
      </p:pic>
    </p:spTree>
    <p:extLst>
      <p:ext uri="{BB962C8B-B14F-4D97-AF65-F5344CB8AC3E}">
        <p14:creationId xmlns:p14="http://schemas.microsoft.com/office/powerpoint/2010/main" val="3920878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Personal representatives</a:t>
            </a:r>
            <a:endParaRPr lang="en-US" b="1" dirty="0"/>
          </a:p>
        </p:txBody>
      </p:sp>
      <p:sp>
        <p:nvSpPr>
          <p:cNvPr id="3" name="Content Placeholder 2"/>
          <p:cNvSpPr>
            <a:spLocks noGrp="1"/>
          </p:cNvSpPr>
          <p:nvPr>
            <p:ph idx="1"/>
          </p:nvPr>
        </p:nvSpPr>
        <p:spPr>
          <a:xfrm>
            <a:off x="270164" y="1932710"/>
            <a:ext cx="11658600" cy="4759036"/>
          </a:xfrm>
        </p:spPr>
        <p:txBody>
          <a:bodyPr>
            <a:normAutofit fontScale="92500" lnSpcReduction="20000"/>
          </a:bodyPr>
          <a:lstStyle/>
          <a:p>
            <a:r>
              <a:rPr lang="en-US" sz="2100" dirty="0"/>
              <a:t>Some individuals have "personal representatives" who have the legal authority to act on the individual's behalf. For example, parents are almost always the personal representatives of their minor children. </a:t>
            </a:r>
          </a:p>
          <a:p>
            <a:r>
              <a:rPr lang="en-US" sz="2100" dirty="0"/>
              <a:t>Generally, personal representatives have the same authority under HIPAA as the individual patient. This means that organizations are required to treat a personal representative the same as the individual regarding the individual's PHI. Thus, parents usually have the right to access and control the PHI of their minor children just as if they were the patient. </a:t>
            </a:r>
          </a:p>
          <a:p>
            <a:r>
              <a:rPr lang="en-US" sz="2100" dirty="0"/>
              <a:t>Adults can also have personal representatives. Generally, personal representatives have papers to prove their legal status, which may include: </a:t>
            </a:r>
          </a:p>
          <a:p>
            <a:r>
              <a:rPr lang="en-US" sz="2100" dirty="0"/>
              <a:t>Health care power of attorney </a:t>
            </a:r>
          </a:p>
          <a:p>
            <a:r>
              <a:rPr lang="en-US" sz="2100" dirty="0"/>
              <a:t>Court appointed legal guardianship </a:t>
            </a:r>
          </a:p>
          <a:p>
            <a:r>
              <a:rPr lang="en-US" sz="2100" dirty="0"/>
              <a:t>General (or durable) power of attorney </a:t>
            </a:r>
          </a:p>
          <a:p>
            <a:r>
              <a:rPr lang="en-US" sz="2100" dirty="0"/>
              <a:t>After someone dies, their personal representative may include the executor (or administrator) of their estate, next of kin, or another family member. Because HIPAA applies to all PHI, deceased individuals' PHI may not be used or disclosed except as authorized by HIPAA or the individual's personal representative. Even so, HIPAA permits a deceased patient's PHI to be disclosed when relevant to the treatment of a living family member. </a:t>
            </a:r>
          </a:p>
          <a:p>
            <a:endParaRPr lang="en-US" dirty="0"/>
          </a:p>
        </p:txBody>
      </p:sp>
    </p:spTree>
    <p:extLst>
      <p:ext uri="{BB962C8B-B14F-4D97-AF65-F5344CB8AC3E}">
        <p14:creationId xmlns:p14="http://schemas.microsoft.com/office/powerpoint/2010/main" val="28856468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Responding to requests</a:t>
            </a:r>
            <a:endParaRPr lang="en-US" b="1" dirty="0"/>
          </a:p>
        </p:txBody>
      </p:sp>
      <p:sp>
        <p:nvSpPr>
          <p:cNvPr id="3" name="Content Placeholder 2"/>
          <p:cNvSpPr>
            <a:spLocks noGrp="1"/>
          </p:cNvSpPr>
          <p:nvPr>
            <p:ph idx="1"/>
          </p:nvPr>
        </p:nvSpPr>
        <p:spPr>
          <a:xfrm>
            <a:off x="581192" y="2036618"/>
            <a:ext cx="7399026" cy="4821382"/>
          </a:xfrm>
        </p:spPr>
        <p:txBody>
          <a:bodyPr>
            <a:normAutofit lnSpcReduction="10000"/>
          </a:bodyPr>
          <a:lstStyle/>
          <a:p>
            <a:pPr marL="0" indent="0">
              <a:buNone/>
            </a:pPr>
            <a:r>
              <a:rPr lang="en-US" sz="1900" dirty="0"/>
              <a:t>Your organization has policies for responding to routine requests for health care information. It's important to be familiar with these procedures for the common uses of PHI that you may encounter in your job. </a:t>
            </a:r>
          </a:p>
          <a:p>
            <a:pPr marL="0" indent="0">
              <a:buNone/>
            </a:pPr>
            <a:r>
              <a:rPr lang="en-US" sz="1900" dirty="0"/>
              <a:t>Generally, the response to a request for PHI depends on (1) who is asking, (2) what they're asking for, and (3) why they want it. </a:t>
            </a:r>
          </a:p>
          <a:p>
            <a:pPr marL="0" indent="0">
              <a:buNone/>
            </a:pPr>
            <a:r>
              <a:rPr lang="en-US" sz="1900" dirty="0"/>
              <a:t>For example, there are few limits on providing PHI in response to a written authorization signed by a patient, or to a physician treating the patient. By contrast, only the "minimum necessary" may be disclosed when needed to process a claim, or to respond to a subpoena in a legal proceeding. </a:t>
            </a:r>
          </a:p>
          <a:p>
            <a:pPr marL="0" indent="0">
              <a:buNone/>
            </a:pPr>
            <a:r>
              <a:rPr lang="en-US" sz="1900" dirty="0"/>
              <a:t>Similarly, staff who answer the telephone in a hospital's emergency room must use their professional judgment to determine whether to disclose any information about an unconscious patient (e.g., the patient's location or condition) should a family member call. </a:t>
            </a:r>
          </a:p>
          <a:p>
            <a:endParaRPr lang="en-US" dirty="0"/>
          </a:p>
        </p:txBody>
      </p:sp>
      <p:pic>
        <p:nvPicPr>
          <p:cNvPr id="4" name="Picture 3"/>
          <p:cNvPicPr>
            <a:picLocks noChangeAspect="1"/>
          </p:cNvPicPr>
          <p:nvPr/>
        </p:nvPicPr>
        <p:blipFill>
          <a:blip r:embed="rId2"/>
          <a:stretch>
            <a:fillRect/>
          </a:stretch>
        </p:blipFill>
        <p:spPr>
          <a:xfrm>
            <a:off x="8478981" y="2655742"/>
            <a:ext cx="2861663" cy="2777907"/>
          </a:xfrm>
          <a:prstGeom prst="rect">
            <a:avLst/>
          </a:prstGeom>
        </p:spPr>
      </p:pic>
    </p:spTree>
    <p:extLst>
      <p:ext uri="{BB962C8B-B14F-4D97-AF65-F5344CB8AC3E}">
        <p14:creationId xmlns:p14="http://schemas.microsoft.com/office/powerpoint/2010/main" val="16627506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Responding to requests</a:t>
            </a:r>
            <a:endParaRPr lang="en-US" b="1" dirty="0"/>
          </a:p>
        </p:txBody>
      </p:sp>
      <p:sp>
        <p:nvSpPr>
          <p:cNvPr id="3" name="Content Placeholder 2"/>
          <p:cNvSpPr>
            <a:spLocks noGrp="1"/>
          </p:cNvSpPr>
          <p:nvPr>
            <p:ph idx="1"/>
          </p:nvPr>
        </p:nvSpPr>
        <p:spPr>
          <a:xfrm>
            <a:off x="581192" y="2180496"/>
            <a:ext cx="6837917" cy="4303431"/>
          </a:xfrm>
        </p:spPr>
        <p:txBody>
          <a:bodyPr>
            <a:normAutofit/>
          </a:bodyPr>
          <a:lstStyle/>
          <a:p>
            <a:pPr marL="0" indent="0">
              <a:buNone/>
            </a:pPr>
            <a:r>
              <a:rPr lang="en-US" sz="1900" dirty="0"/>
              <a:t>Accordingly, your supervisor should give you specific instructions regarding your organization's policies for the types of uses and disclosures of PHI your work may require. You are responsible for following these policies and procedures. For example, before releasing PHI to someone, staff will ordinarily be required to verify: </a:t>
            </a:r>
          </a:p>
          <a:p>
            <a:r>
              <a:rPr lang="en-US" sz="1900" dirty="0"/>
              <a:t>the identity of the recipient (e.g., check their drivers license, or telephone to confirm a fax number before sending a document) </a:t>
            </a:r>
          </a:p>
          <a:p>
            <a:r>
              <a:rPr lang="en-US" sz="1900" dirty="0"/>
              <a:t>the recipient's authority to receive the PHI </a:t>
            </a:r>
          </a:p>
          <a:p>
            <a:r>
              <a:rPr lang="en-US" sz="1900" dirty="0"/>
              <a:t>that only the authorized and requested PHI is disclosed </a:t>
            </a:r>
          </a:p>
          <a:p>
            <a:pPr marL="0" indent="0">
              <a:buNone/>
            </a:pPr>
            <a:r>
              <a:rPr lang="en-US" sz="1900" dirty="0"/>
              <a:t>If you have questions, contact your supervisor or the Privacy Officer for help.</a:t>
            </a:r>
          </a:p>
          <a:p>
            <a:endParaRPr lang="en-US" sz="1900" dirty="0"/>
          </a:p>
        </p:txBody>
      </p:sp>
      <p:pic>
        <p:nvPicPr>
          <p:cNvPr id="4" name="Picture 3"/>
          <p:cNvPicPr>
            <a:picLocks noChangeAspect="1"/>
          </p:cNvPicPr>
          <p:nvPr/>
        </p:nvPicPr>
        <p:blipFill>
          <a:blip r:embed="rId2"/>
          <a:stretch>
            <a:fillRect/>
          </a:stretch>
        </p:blipFill>
        <p:spPr>
          <a:xfrm>
            <a:off x="7577050" y="2679259"/>
            <a:ext cx="4033758" cy="2682449"/>
          </a:xfrm>
          <a:prstGeom prst="rect">
            <a:avLst/>
          </a:prstGeom>
        </p:spPr>
      </p:pic>
    </p:spTree>
    <p:extLst>
      <p:ext uri="{BB962C8B-B14F-4D97-AF65-F5344CB8AC3E}">
        <p14:creationId xmlns:p14="http://schemas.microsoft.com/office/powerpoint/2010/main" val="3869869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Continued … </a:t>
            </a:r>
            <a:r>
              <a:rPr lang="en-US" b="1" dirty="0" err="1" smtClean="0"/>
              <a:t>Hipaa</a:t>
            </a:r>
            <a:r>
              <a:rPr lang="en-US" b="1" dirty="0" smtClean="0"/>
              <a:t> sets a national standard</a:t>
            </a:r>
            <a:endParaRPr lang="en-US" b="1" dirty="0"/>
          </a:p>
        </p:txBody>
      </p:sp>
      <p:sp>
        <p:nvSpPr>
          <p:cNvPr id="3" name="Content Placeholder 2"/>
          <p:cNvSpPr>
            <a:spLocks noGrp="1"/>
          </p:cNvSpPr>
          <p:nvPr>
            <p:ph idx="1"/>
          </p:nvPr>
        </p:nvSpPr>
        <p:spPr>
          <a:xfrm>
            <a:off x="581193" y="2180496"/>
            <a:ext cx="5952958" cy="3678303"/>
          </a:xfrm>
        </p:spPr>
        <p:txBody>
          <a:bodyPr>
            <a:normAutofit/>
          </a:bodyPr>
          <a:lstStyle/>
          <a:p>
            <a:r>
              <a:rPr lang="en-US" sz="2200" dirty="0"/>
              <a:t>In 2009, HIPAA was amended by the Health Information Technology for Economic and Clinical Health Act (HITECH). These amendments, which became effective in 2013, add strict new penalties – including the possibility of personal criminal liability – and make compliance with HIPAA's privacy and security standards even more important</a:t>
            </a:r>
          </a:p>
        </p:txBody>
      </p:sp>
      <p:pic>
        <p:nvPicPr>
          <p:cNvPr id="4" name="Picture 3"/>
          <p:cNvPicPr>
            <a:picLocks noChangeAspect="1"/>
          </p:cNvPicPr>
          <p:nvPr/>
        </p:nvPicPr>
        <p:blipFill>
          <a:blip r:embed="rId2"/>
          <a:stretch>
            <a:fillRect/>
          </a:stretch>
        </p:blipFill>
        <p:spPr>
          <a:xfrm>
            <a:off x="8153868" y="1963690"/>
            <a:ext cx="2745740" cy="4111913"/>
          </a:xfrm>
          <a:prstGeom prst="rect">
            <a:avLst/>
          </a:prstGeom>
        </p:spPr>
      </p:pic>
    </p:spTree>
    <p:extLst>
      <p:ext uri="{BB962C8B-B14F-4D97-AF65-F5344CB8AC3E}">
        <p14:creationId xmlns:p14="http://schemas.microsoft.com/office/powerpoint/2010/main" val="39882308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State laws might be stricter</a:t>
            </a:r>
            <a:endParaRPr lang="en-US" b="1" dirty="0"/>
          </a:p>
        </p:txBody>
      </p:sp>
      <p:sp>
        <p:nvSpPr>
          <p:cNvPr id="3" name="Content Placeholder 2"/>
          <p:cNvSpPr>
            <a:spLocks noGrp="1"/>
          </p:cNvSpPr>
          <p:nvPr>
            <p:ph idx="1"/>
          </p:nvPr>
        </p:nvSpPr>
        <p:spPr>
          <a:xfrm>
            <a:off x="581193" y="1932709"/>
            <a:ext cx="8209516" cy="4675909"/>
          </a:xfrm>
        </p:spPr>
        <p:txBody>
          <a:bodyPr/>
          <a:lstStyle/>
          <a:p>
            <a:pPr marL="0" indent="0">
              <a:buNone/>
            </a:pPr>
            <a:r>
              <a:rPr lang="en-US" sz="1900" dirty="0"/>
              <a:t>Although the HIPAA Privacy Rule sets the minimum national standards, state laws may also restrict the use and disclosure of medical information. </a:t>
            </a:r>
          </a:p>
          <a:p>
            <a:pPr marL="0" indent="0">
              <a:buNone/>
            </a:pPr>
            <a:r>
              <a:rPr lang="en-US" sz="1900" dirty="0"/>
              <a:t>For example, several states have special rules for certain types of medical data (e.g., HIV/AIDS test results) that may forbid any disclosures even if HIPAA would permit it. Some states also restrict staff members' use of PHI and impose penalties for acts that may be allowed by HIPAA. State laws may also grant individuals greater rights to control (e.g., access or amend) their records than HIPAA. </a:t>
            </a:r>
          </a:p>
          <a:p>
            <a:pPr marL="0" indent="0">
              <a:buNone/>
            </a:pPr>
            <a:r>
              <a:rPr lang="en-US" sz="1900" dirty="0"/>
              <a:t>Additionally, organizations are free to adopt privacy policies and procedures that are even more protective than HIPAA. </a:t>
            </a:r>
          </a:p>
          <a:p>
            <a:pPr marL="0" indent="0">
              <a:buNone/>
            </a:pPr>
            <a:r>
              <a:rPr lang="en-US" sz="1900" dirty="0"/>
              <a:t>As noted earlier, HIPAA requires organizations to "apply appropriate sanctions against members of its workforce who fail to comply with the privacy policies and procedures" [45 CFR §164.530(e)]. Thus, staff may be disciplined, up to and including termination, for violating HIPAA, state laws, or the organization's privacy rules</a:t>
            </a:r>
            <a:r>
              <a:rPr lang="en-US" sz="1900" dirty="0" smtClean="0"/>
              <a:t>.</a:t>
            </a:r>
            <a:endParaRPr lang="en-US" sz="1900" dirty="0"/>
          </a:p>
        </p:txBody>
      </p:sp>
      <p:pic>
        <p:nvPicPr>
          <p:cNvPr id="4" name="Picture 3"/>
          <p:cNvPicPr>
            <a:picLocks noChangeAspect="1"/>
          </p:cNvPicPr>
          <p:nvPr/>
        </p:nvPicPr>
        <p:blipFill>
          <a:blip r:embed="rId2"/>
          <a:stretch>
            <a:fillRect/>
          </a:stretch>
        </p:blipFill>
        <p:spPr>
          <a:xfrm>
            <a:off x="8790709" y="3262745"/>
            <a:ext cx="2972994" cy="2015835"/>
          </a:xfrm>
          <a:prstGeom prst="rect">
            <a:avLst/>
          </a:prstGeom>
        </p:spPr>
      </p:pic>
    </p:spTree>
    <p:extLst>
      <p:ext uri="{BB962C8B-B14F-4D97-AF65-F5344CB8AC3E}">
        <p14:creationId xmlns:p14="http://schemas.microsoft.com/office/powerpoint/2010/main" val="6299185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Case study: closed file</a:t>
            </a:r>
            <a:endParaRPr lang="en-US" b="1" dirty="0"/>
          </a:p>
        </p:txBody>
      </p:sp>
      <p:sp>
        <p:nvSpPr>
          <p:cNvPr id="3" name="Content Placeholder 2"/>
          <p:cNvSpPr>
            <a:spLocks noGrp="1"/>
          </p:cNvSpPr>
          <p:nvPr>
            <p:ph idx="1"/>
          </p:nvPr>
        </p:nvSpPr>
        <p:spPr>
          <a:xfrm>
            <a:off x="581192" y="1911927"/>
            <a:ext cx="6484626" cy="4509655"/>
          </a:xfrm>
        </p:spPr>
        <p:txBody>
          <a:bodyPr>
            <a:normAutofit/>
          </a:bodyPr>
          <a:lstStyle/>
          <a:p>
            <a:pPr marL="0" indent="0">
              <a:buNone/>
            </a:pPr>
            <a:r>
              <a:rPr lang="en-US" sz="1900" dirty="0" err="1"/>
              <a:t>Sevius</a:t>
            </a:r>
            <a:r>
              <a:rPr lang="en-US" sz="1900" dirty="0"/>
              <a:t> works in a large retail pharmacy store. Besides stocking the shelves with merchandise, he also cleans and sweeps the </a:t>
            </a:r>
            <a:r>
              <a:rPr lang="en-US" sz="1900" dirty="0" smtClean="0"/>
              <a:t>store. Several </a:t>
            </a:r>
            <a:r>
              <a:rPr lang="en-US" sz="1900" dirty="0"/>
              <a:t>times each day, </a:t>
            </a:r>
            <a:r>
              <a:rPr lang="en-US" sz="1900" dirty="0" err="1"/>
              <a:t>Sevius</a:t>
            </a:r>
            <a:r>
              <a:rPr lang="en-US" sz="1900" dirty="0"/>
              <a:t> collects the trash in plastic bags. This includes garbage from the pharmacy department, which contains paperwork from customers' prescriptions as well as old (empty) prescription bottles, some of which are labeled with the patients' names and telephone </a:t>
            </a:r>
            <a:r>
              <a:rPr lang="en-US" sz="1900" dirty="0" smtClean="0"/>
              <a:t>numbers. As </a:t>
            </a:r>
            <a:r>
              <a:rPr lang="en-US" sz="1900" dirty="0"/>
              <a:t>he was instructed when he was hired, </a:t>
            </a:r>
            <a:r>
              <a:rPr lang="en-US" sz="1900" dirty="0" err="1"/>
              <a:t>Sevius</a:t>
            </a:r>
            <a:r>
              <a:rPr lang="en-US" sz="1900" dirty="0"/>
              <a:t> takes all the garbage and puts it in an unlocked dumpster in the parking lot behind the </a:t>
            </a:r>
            <a:r>
              <a:rPr lang="en-US" sz="1900" dirty="0" smtClean="0"/>
              <a:t>store. This </a:t>
            </a:r>
            <a:r>
              <a:rPr lang="en-US" sz="1900" dirty="0"/>
              <a:t>situation is based on a real 2009 case involving CVS Pharmacy, in which investigators from the Department of Health &amp; Human Services (HSS) found PHI in unsecured trash containers outside several CVS stores.</a:t>
            </a:r>
          </a:p>
        </p:txBody>
      </p:sp>
      <p:pic>
        <p:nvPicPr>
          <p:cNvPr id="4" name="Picture 3"/>
          <p:cNvPicPr>
            <a:picLocks noChangeAspect="1"/>
          </p:cNvPicPr>
          <p:nvPr/>
        </p:nvPicPr>
        <p:blipFill>
          <a:blip r:embed="rId2"/>
          <a:stretch>
            <a:fillRect/>
          </a:stretch>
        </p:blipFill>
        <p:spPr>
          <a:xfrm>
            <a:off x="7065818" y="2980458"/>
            <a:ext cx="4544990" cy="2189859"/>
          </a:xfrm>
          <a:prstGeom prst="rect">
            <a:avLst/>
          </a:prstGeom>
        </p:spPr>
      </p:pic>
    </p:spTree>
    <p:extLst>
      <p:ext uri="{BB962C8B-B14F-4D97-AF65-F5344CB8AC3E}">
        <p14:creationId xmlns:p14="http://schemas.microsoft.com/office/powerpoint/2010/main" val="35602853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Case study: closed file</a:t>
            </a:r>
            <a:endParaRPr lang="en-US" b="1" dirty="0"/>
          </a:p>
        </p:txBody>
      </p:sp>
      <p:sp>
        <p:nvSpPr>
          <p:cNvPr id="3" name="Content Placeholder 2"/>
          <p:cNvSpPr>
            <a:spLocks noGrp="1"/>
          </p:cNvSpPr>
          <p:nvPr>
            <p:ph idx="1"/>
          </p:nvPr>
        </p:nvSpPr>
        <p:spPr>
          <a:xfrm>
            <a:off x="581192" y="1932710"/>
            <a:ext cx="6443063" cy="4613564"/>
          </a:xfrm>
        </p:spPr>
        <p:txBody>
          <a:bodyPr>
            <a:normAutofit/>
          </a:bodyPr>
          <a:lstStyle/>
          <a:p>
            <a:endParaRPr lang="en-US" dirty="0"/>
          </a:p>
          <a:p>
            <a:pPr marL="0" indent="0">
              <a:buNone/>
            </a:pPr>
            <a:r>
              <a:rPr lang="en-US" sz="1900" b="1" dirty="0"/>
              <a:t>The federal investigation of CVS led to two of the following three results. Which one of the following statements is NOT true and did NOT occur</a:t>
            </a:r>
            <a:r>
              <a:rPr lang="en-US" sz="1900" b="1" dirty="0" smtClean="0"/>
              <a:t>?</a:t>
            </a:r>
          </a:p>
          <a:p>
            <a:pPr>
              <a:buFont typeface="Wingdings" panose="05000000000000000000" pitchFamily="2" charset="2"/>
              <a:buChar char="q"/>
            </a:pPr>
            <a:r>
              <a:rPr lang="en-US" sz="2000" dirty="0"/>
              <a:t>HHS said CVS failed to have adequate procedures to safeguard PHI during the disposal process and failed to train employees on how to dispose of PHI properly</a:t>
            </a:r>
            <a:r>
              <a:rPr lang="en-US" sz="2000" dirty="0" smtClean="0"/>
              <a:t>.</a:t>
            </a:r>
          </a:p>
          <a:p>
            <a:pPr>
              <a:buFont typeface="Wingdings" panose="05000000000000000000" pitchFamily="2" charset="2"/>
              <a:buChar char="q"/>
            </a:pPr>
            <a:r>
              <a:rPr lang="en-US" sz="2000" dirty="0"/>
              <a:t>HHS said CVS illegally contributed to the waste stream by failing to separate paper and plastic that could be recycled and reused</a:t>
            </a:r>
            <a:r>
              <a:rPr lang="en-US" sz="2000" dirty="0" smtClean="0"/>
              <a:t>.</a:t>
            </a:r>
          </a:p>
          <a:p>
            <a:pPr>
              <a:buFont typeface="Wingdings" panose="05000000000000000000" pitchFamily="2" charset="2"/>
              <a:buChar char="q"/>
            </a:pPr>
            <a:r>
              <a:rPr lang="en-US" sz="2000" dirty="0"/>
              <a:t>CVS agreed to pay $2.25 million and implement a corrective action plan to settle the case.</a:t>
            </a:r>
            <a:endParaRPr lang="en-US" sz="1900" b="1" dirty="0"/>
          </a:p>
          <a:p>
            <a:endParaRPr lang="en-US" sz="1900" dirty="0"/>
          </a:p>
        </p:txBody>
      </p:sp>
      <p:pic>
        <p:nvPicPr>
          <p:cNvPr id="4" name="Picture 3"/>
          <p:cNvPicPr>
            <a:picLocks noChangeAspect="1"/>
          </p:cNvPicPr>
          <p:nvPr/>
        </p:nvPicPr>
        <p:blipFill>
          <a:blip r:embed="rId2"/>
          <a:stretch>
            <a:fillRect/>
          </a:stretch>
        </p:blipFill>
        <p:spPr>
          <a:xfrm>
            <a:off x="7085456" y="2639723"/>
            <a:ext cx="4525352" cy="3012932"/>
          </a:xfrm>
          <a:prstGeom prst="rect">
            <a:avLst/>
          </a:prstGeom>
        </p:spPr>
      </p:pic>
    </p:spTree>
    <p:extLst>
      <p:ext uri="{BB962C8B-B14F-4D97-AF65-F5344CB8AC3E}">
        <p14:creationId xmlns:p14="http://schemas.microsoft.com/office/powerpoint/2010/main" val="41230882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Part 3: </a:t>
            </a:r>
            <a:r>
              <a:rPr lang="en-US" b="1" dirty="0" err="1" smtClean="0"/>
              <a:t>hipaa</a:t>
            </a:r>
            <a:r>
              <a:rPr lang="en-US" b="1" dirty="0" smtClean="0"/>
              <a:t> security rule </a:t>
            </a:r>
            <a:endParaRPr lang="en-US" b="1" dirty="0"/>
          </a:p>
        </p:txBody>
      </p:sp>
      <p:sp>
        <p:nvSpPr>
          <p:cNvPr id="3" name="Content Placeholder 2"/>
          <p:cNvSpPr>
            <a:spLocks noGrp="1"/>
          </p:cNvSpPr>
          <p:nvPr>
            <p:ph idx="1"/>
          </p:nvPr>
        </p:nvSpPr>
        <p:spPr>
          <a:xfrm>
            <a:off x="581193" y="1891145"/>
            <a:ext cx="7399026" cy="4966855"/>
          </a:xfrm>
        </p:spPr>
        <p:txBody>
          <a:bodyPr>
            <a:normAutofit/>
          </a:bodyPr>
          <a:lstStyle/>
          <a:p>
            <a:pPr marL="0" indent="0">
              <a:buNone/>
            </a:pPr>
            <a:r>
              <a:rPr lang="en-US" sz="1900" dirty="0"/>
              <a:t>While the Privacy Rule controls the use and disclosure of PHI, the HIPAA "Security Rule" prevents unauthorized access to electronic medical data. </a:t>
            </a:r>
          </a:p>
          <a:p>
            <a:pPr marL="0" indent="0">
              <a:buNone/>
            </a:pPr>
            <a:r>
              <a:rPr lang="en-US" sz="1900" dirty="0"/>
              <a:t>Issued by the US Department of Health &amp; Human Services' Office for Civil Rights, the official name of the regulation is "Security Standards for the Protection of Electronic Protected Health Information" [45 CFR Part 164 Subpart C]. </a:t>
            </a:r>
          </a:p>
          <a:p>
            <a:pPr marL="0" indent="0">
              <a:buNone/>
            </a:pPr>
            <a:r>
              <a:rPr lang="en-US" sz="1900" dirty="0"/>
              <a:t>The HIPAA Security Rule is designed to: </a:t>
            </a:r>
          </a:p>
          <a:p>
            <a:r>
              <a:rPr lang="en-US" sz="1900" dirty="0"/>
              <a:t>secure </a:t>
            </a:r>
            <a:r>
              <a:rPr lang="en-US" sz="1900" b="1" dirty="0"/>
              <a:t>electronic Protected Health Information</a:t>
            </a:r>
            <a:r>
              <a:rPr lang="en-US" sz="1900" dirty="0"/>
              <a:t> (E-PHI) from disclosure, alteration, or loss </a:t>
            </a:r>
          </a:p>
          <a:p>
            <a:r>
              <a:rPr lang="en-US" sz="1900" dirty="0"/>
              <a:t>establish standards for electronic security procedures </a:t>
            </a:r>
          </a:p>
          <a:p>
            <a:pPr marL="0" indent="0">
              <a:buNone/>
            </a:pPr>
            <a:r>
              <a:rPr lang="en-US" sz="1900" dirty="0"/>
              <a:t>Similar to the Privacy Rule, the Security Rule balances protections for E-PHI with the need to access electronic records to ensure quality medical care. </a:t>
            </a:r>
          </a:p>
          <a:p>
            <a:endParaRPr lang="en-US" dirty="0"/>
          </a:p>
        </p:txBody>
      </p:sp>
      <p:pic>
        <p:nvPicPr>
          <p:cNvPr id="4" name="Picture 3"/>
          <p:cNvPicPr>
            <a:picLocks noChangeAspect="1"/>
          </p:cNvPicPr>
          <p:nvPr/>
        </p:nvPicPr>
        <p:blipFill>
          <a:blip r:embed="rId2"/>
          <a:stretch>
            <a:fillRect/>
          </a:stretch>
        </p:blipFill>
        <p:spPr>
          <a:xfrm>
            <a:off x="8152321" y="2667865"/>
            <a:ext cx="3458487" cy="2860098"/>
          </a:xfrm>
          <a:prstGeom prst="rect">
            <a:avLst/>
          </a:prstGeom>
        </p:spPr>
      </p:pic>
    </p:spTree>
    <p:extLst>
      <p:ext uri="{BB962C8B-B14F-4D97-AF65-F5344CB8AC3E}">
        <p14:creationId xmlns:p14="http://schemas.microsoft.com/office/powerpoint/2010/main" val="36252631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Covered records: e-phi</a:t>
            </a:r>
            <a:endParaRPr lang="en-US" b="1" dirty="0"/>
          </a:p>
        </p:txBody>
      </p:sp>
      <p:sp>
        <p:nvSpPr>
          <p:cNvPr id="3" name="Content Placeholder 2"/>
          <p:cNvSpPr>
            <a:spLocks noGrp="1"/>
          </p:cNvSpPr>
          <p:nvPr>
            <p:ph idx="1"/>
          </p:nvPr>
        </p:nvSpPr>
        <p:spPr>
          <a:xfrm>
            <a:off x="581193" y="1911927"/>
            <a:ext cx="8458898" cy="4759037"/>
          </a:xfrm>
        </p:spPr>
        <p:txBody>
          <a:bodyPr>
            <a:normAutofit/>
          </a:bodyPr>
          <a:lstStyle/>
          <a:p>
            <a:pPr marL="0" indent="0">
              <a:buNone/>
            </a:pPr>
            <a:r>
              <a:rPr lang="en-US" sz="1900" dirty="0"/>
              <a:t>The Security Rule only applies to electronic Protected Health Information (E-PHI). This is in contrast to the Privacy Rule, which covers PHI no matter whether it's in electronic, oral, or paper form. </a:t>
            </a:r>
          </a:p>
          <a:p>
            <a:pPr marL="0" indent="0">
              <a:buNone/>
            </a:pPr>
            <a:r>
              <a:rPr lang="en-US" sz="1900" dirty="0"/>
              <a:t>So, the Security Rule applies to health care information (including handling claims or determining eligibility) involving electronic data: </a:t>
            </a:r>
          </a:p>
          <a:p>
            <a:r>
              <a:rPr lang="en-US" sz="1900" dirty="0"/>
              <a:t>in transit across the Internet, intranet, and wireless networks </a:t>
            </a:r>
          </a:p>
          <a:p>
            <a:r>
              <a:rPr lang="en-US" sz="1900" dirty="0"/>
              <a:t>downloaded to a smartphone, tablet, or other mobile device </a:t>
            </a:r>
          </a:p>
          <a:p>
            <a:r>
              <a:rPr lang="en-US" sz="1900" dirty="0"/>
              <a:t>at rest in electronic media such as magnetic tape, disks, CDs, etc. </a:t>
            </a:r>
          </a:p>
          <a:p>
            <a:r>
              <a:rPr lang="en-US" sz="1900" dirty="0"/>
              <a:t>in use while electronic records are created, updated, or retrieved </a:t>
            </a:r>
          </a:p>
          <a:p>
            <a:r>
              <a:rPr lang="en-US" sz="1900" dirty="0"/>
              <a:t>being destroyed (e.g., disks being erased, recycled, or disposed of) </a:t>
            </a:r>
          </a:p>
          <a:p>
            <a:pPr marL="0" indent="0">
              <a:buNone/>
            </a:pPr>
            <a:r>
              <a:rPr lang="en-US" sz="1900" dirty="0"/>
              <a:t>The Security Rule even applies when E-PHI is moved physically, such as when someone carries around a disk, flash drive, or a laptop computer. </a:t>
            </a:r>
          </a:p>
          <a:p>
            <a:endParaRPr lang="en-US" dirty="0"/>
          </a:p>
        </p:txBody>
      </p:sp>
      <p:pic>
        <p:nvPicPr>
          <p:cNvPr id="4" name="Picture 3"/>
          <p:cNvPicPr>
            <a:picLocks noChangeAspect="1"/>
          </p:cNvPicPr>
          <p:nvPr/>
        </p:nvPicPr>
        <p:blipFill>
          <a:blip r:embed="rId2"/>
          <a:stretch>
            <a:fillRect/>
          </a:stretch>
        </p:blipFill>
        <p:spPr>
          <a:xfrm>
            <a:off x="9040091" y="2320202"/>
            <a:ext cx="2294638" cy="3436361"/>
          </a:xfrm>
          <a:prstGeom prst="rect">
            <a:avLst/>
          </a:prstGeom>
        </p:spPr>
      </p:pic>
    </p:spTree>
    <p:extLst>
      <p:ext uri="{BB962C8B-B14F-4D97-AF65-F5344CB8AC3E}">
        <p14:creationId xmlns:p14="http://schemas.microsoft.com/office/powerpoint/2010/main" val="7950754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Compliance requirements</a:t>
            </a:r>
            <a:endParaRPr lang="en-US" b="1" dirty="0"/>
          </a:p>
        </p:txBody>
      </p:sp>
      <p:sp>
        <p:nvSpPr>
          <p:cNvPr id="3" name="Content Placeholder 2"/>
          <p:cNvSpPr>
            <a:spLocks noGrp="1"/>
          </p:cNvSpPr>
          <p:nvPr>
            <p:ph idx="1"/>
          </p:nvPr>
        </p:nvSpPr>
        <p:spPr>
          <a:xfrm>
            <a:off x="581193" y="2180496"/>
            <a:ext cx="7295116" cy="4365777"/>
          </a:xfrm>
        </p:spPr>
        <p:txBody>
          <a:bodyPr/>
          <a:lstStyle/>
          <a:p>
            <a:pPr marL="0" indent="0">
              <a:buNone/>
            </a:pPr>
            <a:r>
              <a:rPr lang="en-US" dirty="0"/>
              <a:t>To comply with the Security Rule, organizations must: </a:t>
            </a:r>
          </a:p>
          <a:p>
            <a:r>
              <a:rPr lang="en-US" dirty="0"/>
              <a:t>assess current security vulnerabilities and procedures </a:t>
            </a:r>
          </a:p>
          <a:p>
            <a:r>
              <a:rPr lang="en-US" dirty="0"/>
              <a:t>establish safeguards for electronic Protected Health Information (E-PHI) </a:t>
            </a:r>
          </a:p>
          <a:p>
            <a:r>
              <a:rPr lang="en-US" dirty="0"/>
              <a:t>review the regulation's list of suggested security procedures </a:t>
            </a:r>
          </a:p>
          <a:p>
            <a:r>
              <a:rPr lang="en-US" dirty="0"/>
              <a:t>adopt the suggested security procedures or identify why they were not adopted </a:t>
            </a:r>
          </a:p>
          <a:p>
            <a:pPr marL="0" indent="0">
              <a:buNone/>
            </a:pPr>
            <a:r>
              <a:rPr lang="en-US" dirty="0"/>
              <a:t>After assessing their current risks and policies, organizations must develop an implementation plan to improve the security of E-PHI and to reduce the chance of unauthorized access. Organizations are also required to periodically reassess and update their security procedures. </a:t>
            </a:r>
          </a:p>
        </p:txBody>
      </p:sp>
      <p:pic>
        <p:nvPicPr>
          <p:cNvPr id="4" name="Picture 3"/>
          <p:cNvPicPr>
            <a:picLocks noChangeAspect="1"/>
          </p:cNvPicPr>
          <p:nvPr/>
        </p:nvPicPr>
        <p:blipFill>
          <a:blip r:embed="rId2"/>
          <a:stretch>
            <a:fillRect/>
          </a:stretch>
        </p:blipFill>
        <p:spPr>
          <a:xfrm>
            <a:off x="8645238" y="2180496"/>
            <a:ext cx="2695408" cy="4036538"/>
          </a:xfrm>
          <a:prstGeom prst="rect">
            <a:avLst/>
          </a:prstGeom>
        </p:spPr>
      </p:pic>
    </p:spTree>
    <p:extLst>
      <p:ext uri="{BB962C8B-B14F-4D97-AF65-F5344CB8AC3E}">
        <p14:creationId xmlns:p14="http://schemas.microsoft.com/office/powerpoint/2010/main" val="12405530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Safeguards for e-phi</a:t>
            </a:r>
            <a:endParaRPr lang="en-US" b="1" dirty="0"/>
          </a:p>
        </p:txBody>
      </p:sp>
      <p:sp>
        <p:nvSpPr>
          <p:cNvPr id="3" name="Content Placeholder 2"/>
          <p:cNvSpPr>
            <a:spLocks noGrp="1"/>
          </p:cNvSpPr>
          <p:nvPr>
            <p:ph idx="1"/>
          </p:nvPr>
        </p:nvSpPr>
        <p:spPr>
          <a:xfrm>
            <a:off x="581192" y="1932709"/>
            <a:ext cx="7960135" cy="4925291"/>
          </a:xfrm>
        </p:spPr>
        <p:txBody>
          <a:bodyPr/>
          <a:lstStyle/>
          <a:p>
            <a:r>
              <a:rPr lang="en-US" dirty="0"/>
              <a:t>The Security Rule requires organizations to implement safeguards for electronic Protected Health Information (E-PHI), including: </a:t>
            </a:r>
          </a:p>
          <a:p>
            <a:r>
              <a:rPr lang="en-US" b="1" dirty="0"/>
              <a:t>Administrative safeguards</a:t>
            </a:r>
            <a:r>
              <a:rPr lang="en-US" dirty="0"/>
              <a:t>, such as assigning responsibility for security and appointing a "Security Official," adopting procedures to prevent and correct security violations, providing security training to staff, and disciplining staff for security policy violations. </a:t>
            </a:r>
          </a:p>
          <a:p>
            <a:r>
              <a:rPr lang="en-US" b="1" dirty="0"/>
              <a:t>Physical safeguards</a:t>
            </a:r>
            <a:r>
              <a:rPr lang="en-US" dirty="0"/>
              <a:t>, which are methods to protect data, equipment, and the facility against physical hazards (backing up data off-site and requiring laptops to be locked when not in use) and to prevent unauthorized use or intrusion (locking office doors, and erasing disks before reusing them). </a:t>
            </a:r>
          </a:p>
          <a:p>
            <a:r>
              <a:rPr lang="en-US" b="1" dirty="0"/>
              <a:t>Technical safeguards</a:t>
            </a:r>
            <a:r>
              <a:rPr lang="en-US" dirty="0"/>
              <a:t>, which are primarily automated procedures to track and reduce unauthorized access (computer log-in and automatic log-off procedures, requiring special verification procedures for offsite/remote log ins, and authentication controls ensuring data encryption during transmission). </a:t>
            </a:r>
          </a:p>
          <a:p>
            <a:endParaRPr lang="en-US" dirty="0"/>
          </a:p>
        </p:txBody>
      </p:sp>
      <p:pic>
        <p:nvPicPr>
          <p:cNvPr id="4" name="Picture 3"/>
          <p:cNvPicPr>
            <a:picLocks noChangeAspect="1"/>
          </p:cNvPicPr>
          <p:nvPr/>
        </p:nvPicPr>
        <p:blipFill>
          <a:blip r:embed="rId2"/>
          <a:stretch>
            <a:fillRect/>
          </a:stretch>
        </p:blipFill>
        <p:spPr>
          <a:xfrm>
            <a:off x="8541327" y="3115539"/>
            <a:ext cx="2962366" cy="2225387"/>
          </a:xfrm>
          <a:prstGeom prst="rect">
            <a:avLst/>
          </a:prstGeom>
        </p:spPr>
      </p:pic>
    </p:spTree>
    <p:extLst>
      <p:ext uri="{BB962C8B-B14F-4D97-AF65-F5344CB8AC3E}">
        <p14:creationId xmlns:p14="http://schemas.microsoft.com/office/powerpoint/2010/main" val="14337676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Safeguards for e-phi</a:t>
            </a:r>
            <a:endParaRPr lang="en-US" b="1" dirty="0"/>
          </a:p>
        </p:txBody>
      </p:sp>
      <p:sp>
        <p:nvSpPr>
          <p:cNvPr id="3" name="Content Placeholder 2"/>
          <p:cNvSpPr>
            <a:spLocks noGrp="1"/>
          </p:cNvSpPr>
          <p:nvPr>
            <p:ph idx="1"/>
          </p:nvPr>
        </p:nvSpPr>
        <p:spPr>
          <a:xfrm>
            <a:off x="581192" y="2180496"/>
            <a:ext cx="7773099" cy="4282649"/>
          </a:xfrm>
        </p:spPr>
        <p:txBody>
          <a:bodyPr/>
          <a:lstStyle/>
          <a:p>
            <a:pPr marL="0" indent="0">
              <a:buNone/>
            </a:pPr>
            <a:r>
              <a:rPr lang="en-US" dirty="0"/>
              <a:t>Overall, these administrative, physical, and technical safeguards should: </a:t>
            </a:r>
          </a:p>
          <a:p>
            <a:r>
              <a:rPr lang="en-US" dirty="0"/>
              <a:t>verify the authority of persons seeking to access E-PHI </a:t>
            </a:r>
          </a:p>
          <a:p>
            <a:r>
              <a:rPr lang="en-US" dirty="0"/>
              <a:t>create barriers (by using "firewalls" and encryption) that prevent E-PHI from flowing between authorized and unauthorized recipients </a:t>
            </a:r>
          </a:p>
          <a:p>
            <a:r>
              <a:rPr lang="en-US" dirty="0"/>
              <a:t>prevent and mitigate security incidents (unauthorized access, use, modification, or destruction) </a:t>
            </a:r>
          </a:p>
          <a:p>
            <a:r>
              <a:rPr lang="en-US" dirty="0"/>
              <a:t>protect access to patient information in case of emergency (if a facility is closed or equipment is lost or damaged) </a:t>
            </a:r>
          </a:p>
          <a:p>
            <a:r>
              <a:rPr lang="en-US" dirty="0"/>
              <a:t>audit and record activity regarding access to and use of E-PHI </a:t>
            </a:r>
          </a:p>
          <a:p>
            <a:endParaRPr lang="en-US" dirty="0"/>
          </a:p>
        </p:txBody>
      </p:sp>
      <p:pic>
        <p:nvPicPr>
          <p:cNvPr id="4" name="Picture 3"/>
          <p:cNvPicPr>
            <a:picLocks noChangeAspect="1"/>
          </p:cNvPicPr>
          <p:nvPr/>
        </p:nvPicPr>
        <p:blipFill>
          <a:blip r:embed="rId2"/>
          <a:stretch>
            <a:fillRect/>
          </a:stretch>
        </p:blipFill>
        <p:spPr>
          <a:xfrm>
            <a:off x="8354291" y="2478299"/>
            <a:ext cx="3588327" cy="2945755"/>
          </a:xfrm>
          <a:prstGeom prst="rect">
            <a:avLst/>
          </a:prstGeom>
        </p:spPr>
      </p:pic>
    </p:spTree>
    <p:extLst>
      <p:ext uri="{BB962C8B-B14F-4D97-AF65-F5344CB8AC3E}">
        <p14:creationId xmlns:p14="http://schemas.microsoft.com/office/powerpoint/2010/main" val="17983048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Case study:  termination </a:t>
            </a:r>
            <a:r>
              <a:rPr lang="en-US" b="1" dirty="0" err="1" smtClean="0"/>
              <a:t>termination</a:t>
            </a:r>
            <a:endParaRPr lang="en-US" b="1" dirty="0"/>
          </a:p>
        </p:txBody>
      </p:sp>
      <p:sp>
        <p:nvSpPr>
          <p:cNvPr id="3" name="Content Placeholder 2"/>
          <p:cNvSpPr>
            <a:spLocks noGrp="1"/>
          </p:cNvSpPr>
          <p:nvPr>
            <p:ph idx="1"/>
          </p:nvPr>
        </p:nvSpPr>
        <p:spPr>
          <a:xfrm>
            <a:off x="581193" y="1974272"/>
            <a:ext cx="6235243" cy="4634345"/>
          </a:xfrm>
        </p:spPr>
        <p:txBody>
          <a:bodyPr>
            <a:normAutofit/>
          </a:bodyPr>
          <a:lstStyle/>
          <a:p>
            <a:pPr marL="0" indent="0">
              <a:buNone/>
            </a:pPr>
            <a:r>
              <a:rPr lang="en-US" sz="2200" dirty="0"/>
              <a:t>To comply with HIPAA's Security Rule, organizations should identify each staff member's individual need to access E-PHI, permit access only for appropriate purposes, and prevent all other </a:t>
            </a:r>
            <a:r>
              <a:rPr lang="en-US" sz="2200" dirty="0" smtClean="0"/>
              <a:t>access. Basically</a:t>
            </a:r>
            <a:r>
              <a:rPr lang="en-US" sz="2200" dirty="0"/>
              <a:t>, different levels of access to E-PHI should be provided to different staff and work stations, based on their job responsibilities and </a:t>
            </a:r>
            <a:r>
              <a:rPr lang="en-US" sz="2200" dirty="0" smtClean="0"/>
              <a:t>needs. Organizations </a:t>
            </a:r>
            <a:r>
              <a:rPr lang="en-US" sz="2200" dirty="0"/>
              <a:t>must also be able to modify staff access rights, such as when someone's duties change or their job </a:t>
            </a:r>
            <a:r>
              <a:rPr lang="en-US" sz="2200" dirty="0" smtClean="0"/>
              <a:t>ends. For </a:t>
            </a:r>
            <a:r>
              <a:rPr lang="en-US" sz="2200" dirty="0"/>
              <a:t>example, suppose Bob resigns from his job, which had given him online access to E-PHI of his employer's patients.</a:t>
            </a:r>
          </a:p>
        </p:txBody>
      </p:sp>
      <p:pic>
        <p:nvPicPr>
          <p:cNvPr id="4" name="Picture 3"/>
          <p:cNvPicPr>
            <a:picLocks noChangeAspect="1"/>
          </p:cNvPicPr>
          <p:nvPr/>
        </p:nvPicPr>
        <p:blipFill>
          <a:blip r:embed="rId2"/>
          <a:stretch>
            <a:fillRect/>
          </a:stretch>
        </p:blipFill>
        <p:spPr>
          <a:xfrm>
            <a:off x="6972366" y="2980459"/>
            <a:ext cx="4855952" cy="2339686"/>
          </a:xfrm>
          <a:prstGeom prst="rect">
            <a:avLst/>
          </a:prstGeom>
        </p:spPr>
      </p:pic>
    </p:spTree>
    <p:extLst>
      <p:ext uri="{BB962C8B-B14F-4D97-AF65-F5344CB8AC3E}">
        <p14:creationId xmlns:p14="http://schemas.microsoft.com/office/powerpoint/2010/main" val="23421203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Case study: termination </a:t>
            </a:r>
            <a:r>
              <a:rPr lang="en-US" b="1" dirty="0" err="1" smtClean="0"/>
              <a:t>termination</a:t>
            </a:r>
            <a:endParaRPr lang="en-US" b="1" dirty="0"/>
          </a:p>
        </p:txBody>
      </p:sp>
      <p:sp>
        <p:nvSpPr>
          <p:cNvPr id="3" name="Content Placeholder 2"/>
          <p:cNvSpPr>
            <a:spLocks noGrp="1"/>
          </p:cNvSpPr>
          <p:nvPr>
            <p:ph idx="1"/>
          </p:nvPr>
        </p:nvSpPr>
        <p:spPr>
          <a:xfrm>
            <a:off x="581193" y="2180496"/>
            <a:ext cx="6131334" cy="4137177"/>
          </a:xfrm>
        </p:spPr>
        <p:txBody>
          <a:bodyPr/>
          <a:lstStyle/>
          <a:p>
            <a:endParaRPr lang="en-US" sz="2000" dirty="0"/>
          </a:p>
          <a:p>
            <a:pPr marL="0" indent="0">
              <a:buNone/>
            </a:pPr>
            <a:r>
              <a:rPr lang="en-US" sz="2200" b="1" dirty="0"/>
              <a:t>In this situation, what must Bob's employer do to comply with HIPAA</a:t>
            </a:r>
            <a:r>
              <a:rPr lang="en-US" sz="2200" b="1" dirty="0" smtClean="0"/>
              <a:t>?</a:t>
            </a:r>
          </a:p>
          <a:p>
            <a:pPr>
              <a:buFont typeface="Wingdings" panose="05000000000000000000" pitchFamily="2" charset="2"/>
              <a:buChar char="q"/>
            </a:pPr>
            <a:r>
              <a:rPr lang="en-US" sz="2200" dirty="0"/>
              <a:t>The employer must ensure Bob no longer has physical access to his old workstation and equipment</a:t>
            </a:r>
            <a:r>
              <a:rPr lang="en-US" sz="2200" dirty="0" smtClean="0"/>
              <a:t>.</a:t>
            </a:r>
          </a:p>
          <a:p>
            <a:pPr>
              <a:buFont typeface="Wingdings" panose="05000000000000000000" pitchFamily="2" charset="2"/>
              <a:buChar char="q"/>
            </a:pPr>
            <a:r>
              <a:rPr lang="en-US" sz="2200" dirty="0"/>
              <a:t>The employer must ensure Bob's log-in and passwords no longer allow him electronic access to E-PHI</a:t>
            </a:r>
            <a:r>
              <a:rPr lang="en-US" sz="2200" dirty="0" smtClean="0"/>
              <a:t>.</a:t>
            </a:r>
          </a:p>
          <a:p>
            <a:pPr>
              <a:buFont typeface="Wingdings" panose="05000000000000000000" pitchFamily="2" charset="2"/>
              <a:buChar char="q"/>
            </a:pPr>
            <a:r>
              <a:rPr lang="en-US" sz="2200" dirty="0"/>
              <a:t>Both of these statements are true.</a:t>
            </a:r>
            <a:endParaRPr lang="en-US" sz="2200" b="1" dirty="0"/>
          </a:p>
          <a:p>
            <a:endParaRPr lang="en-US" dirty="0"/>
          </a:p>
        </p:txBody>
      </p:sp>
      <p:pic>
        <p:nvPicPr>
          <p:cNvPr id="4" name="Picture 3"/>
          <p:cNvPicPr>
            <a:picLocks noChangeAspect="1"/>
          </p:cNvPicPr>
          <p:nvPr/>
        </p:nvPicPr>
        <p:blipFill>
          <a:blip r:embed="rId2"/>
          <a:stretch>
            <a:fillRect/>
          </a:stretch>
        </p:blipFill>
        <p:spPr>
          <a:xfrm>
            <a:off x="6712527" y="3042804"/>
            <a:ext cx="4683424" cy="2256559"/>
          </a:xfrm>
          <a:prstGeom prst="rect">
            <a:avLst/>
          </a:prstGeom>
        </p:spPr>
      </p:pic>
    </p:spTree>
    <p:extLst>
      <p:ext uri="{BB962C8B-B14F-4D97-AF65-F5344CB8AC3E}">
        <p14:creationId xmlns:p14="http://schemas.microsoft.com/office/powerpoint/2010/main" val="1106471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“Covered entities” must comply</a:t>
            </a:r>
            <a:endParaRPr lang="en-US" b="1" dirty="0"/>
          </a:p>
        </p:txBody>
      </p:sp>
      <p:sp>
        <p:nvSpPr>
          <p:cNvPr id="3" name="Content Placeholder 2"/>
          <p:cNvSpPr>
            <a:spLocks noGrp="1"/>
          </p:cNvSpPr>
          <p:nvPr>
            <p:ph idx="1"/>
          </p:nvPr>
        </p:nvSpPr>
        <p:spPr>
          <a:xfrm>
            <a:off x="581192" y="1943100"/>
            <a:ext cx="7457907" cy="4743450"/>
          </a:xfrm>
        </p:spPr>
        <p:txBody>
          <a:bodyPr>
            <a:normAutofit/>
          </a:bodyPr>
          <a:lstStyle/>
          <a:p>
            <a:pPr marL="0" indent="0">
              <a:buNone/>
            </a:pPr>
            <a:r>
              <a:rPr lang="en-US" dirty="0"/>
              <a:t>HIPAA's privacy and security rules must be followed by "covered entities." These include any person or business that provides, bills, or receives payment for medical care, including: </a:t>
            </a:r>
          </a:p>
          <a:p>
            <a:r>
              <a:rPr lang="en-US" dirty="0"/>
              <a:t>health care providers </a:t>
            </a:r>
          </a:p>
          <a:p>
            <a:r>
              <a:rPr lang="en-US" dirty="0"/>
              <a:t>clearinghouses that process (change the format of) medical information </a:t>
            </a:r>
          </a:p>
          <a:p>
            <a:r>
              <a:rPr lang="en-US" dirty="0"/>
              <a:t>health plans and health insurance issuers </a:t>
            </a:r>
          </a:p>
          <a:p>
            <a:pPr marL="0" indent="0">
              <a:buNone/>
            </a:pPr>
            <a:r>
              <a:rPr lang="en-US" dirty="0"/>
              <a:t>The term "health plans" refers to both individual and group plans, and includes health, dental, vision, and prescription drug insurers; health maintenance organizations (HMOs); Medicare; Medicaid; Medicare Advantage and Medicare supplement insurers; and most long-term care insurers</a:t>
            </a:r>
          </a:p>
          <a:p>
            <a:endParaRPr lang="en-US" dirty="0"/>
          </a:p>
        </p:txBody>
      </p:sp>
      <p:pic>
        <p:nvPicPr>
          <p:cNvPr id="4" name="Picture 3"/>
          <p:cNvPicPr>
            <a:picLocks noChangeAspect="1"/>
          </p:cNvPicPr>
          <p:nvPr/>
        </p:nvPicPr>
        <p:blipFill>
          <a:blip r:embed="rId2"/>
          <a:stretch>
            <a:fillRect/>
          </a:stretch>
        </p:blipFill>
        <p:spPr>
          <a:xfrm>
            <a:off x="8496301" y="1943100"/>
            <a:ext cx="2481262" cy="4538894"/>
          </a:xfrm>
          <a:prstGeom prst="rect">
            <a:avLst/>
          </a:prstGeom>
        </p:spPr>
      </p:pic>
    </p:spTree>
    <p:extLst>
      <p:ext uri="{BB962C8B-B14F-4D97-AF65-F5344CB8AC3E}">
        <p14:creationId xmlns:p14="http://schemas.microsoft.com/office/powerpoint/2010/main" val="349368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Case study: </a:t>
            </a:r>
            <a:r>
              <a:rPr lang="en-US" b="1" dirty="0" err="1" smtClean="0"/>
              <a:t>sneakernets</a:t>
            </a:r>
            <a:endParaRPr lang="en-US" b="1" dirty="0"/>
          </a:p>
        </p:txBody>
      </p:sp>
      <p:sp>
        <p:nvSpPr>
          <p:cNvPr id="3" name="Content Placeholder 2"/>
          <p:cNvSpPr>
            <a:spLocks noGrp="1"/>
          </p:cNvSpPr>
          <p:nvPr>
            <p:ph idx="1"/>
          </p:nvPr>
        </p:nvSpPr>
        <p:spPr>
          <a:xfrm>
            <a:off x="581192" y="2223653"/>
            <a:ext cx="6754790" cy="3512127"/>
          </a:xfrm>
        </p:spPr>
        <p:txBody>
          <a:bodyPr>
            <a:normAutofit/>
          </a:bodyPr>
          <a:lstStyle/>
          <a:p>
            <a:pPr marL="0" indent="0">
              <a:buNone/>
            </a:pPr>
            <a:r>
              <a:rPr lang="en-US" sz="2200" dirty="0"/>
              <a:t>Besides covering data moving across electronic networks, the HIPAA Security Rule also covers "the physical movement of removable/transportable electronic storage media." (45 CFR 160.103) For example, the Security Rule applies when E-PHI is carried by someone in a disk, tape, flash drive, PDA, or a laptop computer. This is sometimes called "</a:t>
            </a:r>
            <a:r>
              <a:rPr lang="en-US" sz="2200" dirty="0" err="1"/>
              <a:t>sneakering</a:t>
            </a:r>
            <a:r>
              <a:rPr lang="en-US" sz="2200" dirty="0"/>
              <a:t>," or a transmission over the "</a:t>
            </a:r>
            <a:r>
              <a:rPr lang="en-US" sz="2200" dirty="0" err="1"/>
              <a:t>SneakerNet</a:t>
            </a:r>
            <a:r>
              <a:rPr lang="en-US" sz="2200" dirty="0"/>
              <a:t>." </a:t>
            </a:r>
          </a:p>
        </p:txBody>
      </p:sp>
      <p:pic>
        <p:nvPicPr>
          <p:cNvPr id="4" name="Picture 3"/>
          <p:cNvPicPr>
            <a:picLocks noChangeAspect="1"/>
          </p:cNvPicPr>
          <p:nvPr/>
        </p:nvPicPr>
        <p:blipFill>
          <a:blip r:embed="rId2"/>
          <a:stretch>
            <a:fillRect/>
          </a:stretch>
        </p:blipFill>
        <p:spPr>
          <a:xfrm>
            <a:off x="7419808" y="2970066"/>
            <a:ext cx="4191000" cy="2019300"/>
          </a:xfrm>
          <a:prstGeom prst="rect">
            <a:avLst/>
          </a:prstGeom>
        </p:spPr>
      </p:pic>
    </p:spTree>
    <p:extLst>
      <p:ext uri="{BB962C8B-B14F-4D97-AF65-F5344CB8AC3E}">
        <p14:creationId xmlns:p14="http://schemas.microsoft.com/office/powerpoint/2010/main" val="42533019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Case study: </a:t>
            </a:r>
            <a:r>
              <a:rPr lang="en-US" b="1" dirty="0" err="1" smtClean="0"/>
              <a:t>sneakernets</a:t>
            </a:r>
            <a:endParaRPr lang="en-US" b="1" dirty="0"/>
          </a:p>
        </p:txBody>
      </p:sp>
      <p:sp>
        <p:nvSpPr>
          <p:cNvPr id="3" name="Content Placeholder 2"/>
          <p:cNvSpPr>
            <a:spLocks noGrp="1"/>
          </p:cNvSpPr>
          <p:nvPr>
            <p:ph idx="1"/>
          </p:nvPr>
        </p:nvSpPr>
        <p:spPr>
          <a:xfrm>
            <a:off x="581193" y="2180496"/>
            <a:ext cx="6359934" cy="4033268"/>
          </a:xfrm>
        </p:spPr>
        <p:txBody>
          <a:bodyPr>
            <a:normAutofit/>
          </a:bodyPr>
          <a:lstStyle/>
          <a:p>
            <a:pPr marL="0" indent="0">
              <a:buNone/>
            </a:pPr>
            <a:r>
              <a:rPr lang="en-US" sz="2200" b="1" dirty="0"/>
              <a:t>Jennifer works in a medical clinic. In which one of the following situations is Jennifer NOT covered by the HIPAA Security Rule</a:t>
            </a:r>
            <a:r>
              <a:rPr lang="en-US" sz="2200" b="1" dirty="0" smtClean="0"/>
              <a:t>?</a:t>
            </a:r>
          </a:p>
          <a:p>
            <a:pPr>
              <a:buFont typeface="Wingdings" panose="05000000000000000000" pitchFamily="2" charset="2"/>
              <a:buChar char="q"/>
            </a:pPr>
            <a:r>
              <a:rPr lang="en-US" sz="2200" dirty="0"/>
              <a:t>Jennifer carries a BlackBerry device with medical files uploaded for the patients she'll see that day</a:t>
            </a:r>
            <a:r>
              <a:rPr lang="en-US" sz="2200" dirty="0" smtClean="0"/>
              <a:t>.</a:t>
            </a:r>
          </a:p>
          <a:p>
            <a:pPr>
              <a:buFont typeface="Wingdings" panose="05000000000000000000" pitchFamily="2" charset="2"/>
              <a:buChar char="q"/>
            </a:pPr>
            <a:r>
              <a:rPr lang="en-US" sz="2200" dirty="0"/>
              <a:t>Jennifer calls in a prescription to a pharmacy for one of the clinic's patients</a:t>
            </a:r>
            <a:r>
              <a:rPr lang="en-US" sz="2200" dirty="0" smtClean="0"/>
              <a:t>.</a:t>
            </a:r>
          </a:p>
          <a:p>
            <a:pPr>
              <a:buFont typeface="Wingdings" panose="05000000000000000000" pitchFamily="2" charset="2"/>
              <a:buChar char="q"/>
            </a:pPr>
            <a:r>
              <a:rPr lang="en-US" sz="2200" dirty="0"/>
              <a:t>Jennifer makes back-up tapes of the clinic's electronic medical files each night and takes them home.</a:t>
            </a:r>
            <a:endParaRPr lang="en-US" sz="2200" b="1" dirty="0"/>
          </a:p>
        </p:txBody>
      </p:sp>
      <p:pic>
        <p:nvPicPr>
          <p:cNvPr id="4" name="Picture 3"/>
          <p:cNvPicPr>
            <a:picLocks noChangeAspect="1"/>
          </p:cNvPicPr>
          <p:nvPr/>
        </p:nvPicPr>
        <p:blipFill>
          <a:blip r:embed="rId2"/>
          <a:stretch>
            <a:fillRect/>
          </a:stretch>
        </p:blipFill>
        <p:spPr>
          <a:xfrm>
            <a:off x="6941127" y="2710970"/>
            <a:ext cx="4688970" cy="2255885"/>
          </a:xfrm>
          <a:prstGeom prst="rect">
            <a:avLst/>
          </a:prstGeom>
        </p:spPr>
      </p:pic>
    </p:spTree>
    <p:extLst>
      <p:ext uri="{BB962C8B-B14F-4D97-AF65-F5344CB8AC3E}">
        <p14:creationId xmlns:p14="http://schemas.microsoft.com/office/powerpoint/2010/main" val="19842421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Your security responsibilities</a:t>
            </a:r>
            <a:endParaRPr lang="en-US" b="1" dirty="0"/>
          </a:p>
        </p:txBody>
      </p:sp>
      <p:sp>
        <p:nvSpPr>
          <p:cNvPr id="3" name="Content Placeholder 2"/>
          <p:cNvSpPr>
            <a:spLocks noGrp="1"/>
          </p:cNvSpPr>
          <p:nvPr>
            <p:ph idx="1"/>
          </p:nvPr>
        </p:nvSpPr>
        <p:spPr>
          <a:xfrm>
            <a:off x="270164" y="2057400"/>
            <a:ext cx="11679381" cy="4800600"/>
          </a:xfrm>
        </p:spPr>
        <p:txBody>
          <a:bodyPr>
            <a:normAutofit fontScale="92500" lnSpcReduction="20000"/>
          </a:bodyPr>
          <a:lstStyle/>
          <a:p>
            <a:pPr marL="0" indent="0">
              <a:buNone/>
            </a:pPr>
            <a:r>
              <a:rPr lang="en-US" sz="1900" dirty="0"/>
              <a:t>HIPAA requires organizations to protect PHI (and E-PHI) from the time data is collected until it is destroyed. All staff members are responsible for taking reasonable measures to protect the information they work with from unauthorized or accidental disclosure. </a:t>
            </a:r>
          </a:p>
          <a:p>
            <a:r>
              <a:rPr lang="en-US" sz="1900" dirty="0"/>
              <a:t>For example you should practice: </a:t>
            </a:r>
          </a:p>
          <a:p>
            <a:r>
              <a:rPr lang="en-US" sz="1900" b="1" dirty="0"/>
              <a:t>Verbal awareness:</a:t>
            </a:r>
            <a:r>
              <a:rPr lang="en-US" sz="1900" dirty="0"/>
              <a:t> Speak quietly and avoid using patients' names when discussing health care in public areas such as waiting rooms, hallways, and elevators; try to use a private office when answering patients' questions or authorized to discuss PHI on the telephone; and avoid overhearing when other staff discuss PHI at work. </a:t>
            </a:r>
          </a:p>
          <a:p>
            <a:r>
              <a:rPr lang="en-US" sz="1900" b="1" dirty="0"/>
              <a:t>Physical awareness:</a:t>
            </a:r>
            <a:r>
              <a:rPr lang="en-US" sz="1900" dirty="0"/>
              <a:t> Don't permit health care information to be seen by others (don't read files on the bus, leave paperwork open on a desk, or visible to others on a computer screen), and don't leave it unattended (in a copy machine, restaurant, hotel, car, or bus). </a:t>
            </a:r>
          </a:p>
          <a:p>
            <a:r>
              <a:rPr lang="en-US" sz="1900" b="1" dirty="0"/>
              <a:t>Transmission awareness:</a:t>
            </a:r>
            <a:r>
              <a:rPr lang="en-US" sz="1900" dirty="0"/>
              <a:t> Recheck/verify email and mail addresses and fax numbers before sending documents; when possible, use secure (encrypted) systems to send E-PHI rather than ordinary Internet email; and don't download unencrypted E-PHI outside the system to public or remote computers or copy it to media (disks, CDs) or devices (PDAs, thumb drives). </a:t>
            </a:r>
          </a:p>
          <a:p>
            <a:r>
              <a:rPr lang="en-US" sz="1900" b="1" dirty="0"/>
              <a:t>Destruction awareness:</a:t>
            </a:r>
            <a:r>
              <a:rPr lang="en-US" sz="1900" dirty="0"/>
              <a:t> Ensure that PHI is no longer accessible when it is discarded, such as by shredding paper records or securely erasing E-PHI from media before it is recycled or reused; don't simply throw PHI or E-PHI in the trash. </a:t>
            </a:r>
          </a:p>
          <a:p>
            <a:endParaRPr lang="en-US" dirty="0"/>
          </a:p>
        </p:txBody>
      </p:sp>
    </p:spTree>
    <p:extLst>
      <p:ext uri="{BB962C8B-B14F-4D97-AF65-F5344CB8AC3E}">
        <p14:creationId xmlns:p14="http://schemas.microsoft.com/office/powerpoint/2010/main" val="23372190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Your security responsibilities (continued)</a:t>
            </a:r>
            <a:endParaRPr lang="en-US" b="1" dirty="0"/>
          </a:p>
        </p:txBody>
      </p:sp>
      <p:sp>
        <p:nvSpPr>
          <p:cNvPr id="3" name="Content Placeholder 2"/>
          <p:cNvSpPr>
            <a:spLocks noGrp="1"/>
          </p:cNvSpPr>
          <p:nvPr>
            <p:ph idx="1"/>
          </p:nvPr>
        </p:nvSpPr>
        <p:spPr>
          <a:xfrm>
            <a:off x="789709" y="2180496"/>
            <a:ext cx="6400800" cy="3991704"/>
          </a:xfrm>
        </p:spPr>
        <p:txBody>
          <a:bodyPr/>
          <a:lstStyle/>
          <a:p>
            <a:pPr marL="0" indent="0">
              <a:buNone/>
            </a:pPr>
            <a:r>
              <a:rPr lang="en-US" sz="1900" dirty="0"/>
              <a:t>Your organization or supervisor should provide specific information and updates regarding the applicable security procedures and your responsibility to protect (backup) or destroy (shred) PHI or E-PHI. </a:t>
            </a:r>
          </a:p>
          <a:p>
            <a:pPr marL="0" indent="0">
              <a:buNone/>
            </a:pPr>
            <a:r>
              <a:rPr lang="en-US" sz="1900" dirty="0"/>
              <a:t>Finally, remember that security and protecting health care information is an ongoing project; expect periodic security reminders</a:t>
            </a:r>
          </a:p>
          <a:p>
            <a:endParaRPr lang="en-US" dirty="0"/>
          </a:p>
        </p:txBody>
      </p:sp>
      <p:pic>
        <p:nvPicPr>
          <p:cNvPr id="4" name="Picture 3"/>
          <p:cNvPicPr>
            <a:picLocks noChangeAspect="1"/>
          </p:cNvPicPr>
          <p:nvPr/>
        </p:nvPicPr>
        <p:blipFill>
          <a:blip r:embed="rId2"/>
          <a:stretch>
            <a:fillRect/>
          </a:stretch>
        </p:blipFill>
        <p:spPr>
          <a:xfrm>
            <a:off x="7938655" y="1993460"/>
            <a:ext cx="2625003" cy="4468908"/>
          </a:xfrm>
          <a:prstGeom prst="rect">
            <a:avLst/>
          </a:prstGeom>
        </p:spPr>
      </p:pic>
    </p:spTree>
    <p:extLst>
      <p:ext uri="{BB962C8B-B14F-4D97-AF65-F5344CB8AC3E}">
        <p14:creationId xmlns:p14="http://schemas.microsoft.com/office/powerpoint/2010/main" val="19658406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Safe computing skills</a:t>
            </a:r>
            <a:endParaRPr lang="en-US" b="1" dirty="0"/>
          </a:p>
        </p:txBody>
      </p:sp>
      <p:sp>
        <p:nvSpPr>
          <p:cNvPr id="3" name="Content Placeholder 2"/>
          <p:cNvSpPr>
            <a:spLocks noGrp="1"/>
          </p:cNvSpPr>
          <p:nvPr>
            <p:ph idx="1"/>
          </p:nvPr>
        </p:nvSpPr>
        <p:spPr>
          <a:xfrm>
            <a:off x="581192" y="2180496"/>
            <a:ext cx="6796353" cy="4157959"/>
          </a:xfrm>
        </p:spPr>
        <p:txBody>
          <a:bodyPr>
            <a:normAutofit/>
          </a:bodyPr>
          <a:lstStyle/>
          <a:p>
            <a:pPr marL="0" indent="0">
              <a:buNone/>
            </a:pPr>
            <a:r>
              <a:rPr lang="en-US" sz="1900" dirty="0"/>
              <a:t>To ensure the confidentiality of E-PHI, you need to be familiar with safe computing skills, including: </a:t>
            </a:r>
          </a:p>
          <a:p>
            <a:r>
              <a:rPr lang="en-US" sz="1900" dirty="0"/>
              <a:t>password management </a:t>
            </a:r>
          </a:p>
          <a:p>
            <a:r>
              <a:rPr lang="en-US" sz="1900" dirty="0"/>
              <a:t>log-in security procedures </a:t>
            </a:r>
          </a:p>
          <a:p>
            <a:r>
              <a:rPr lang="en-US" sz="1900" dirty="0"/>
              <a:t>avoiding malicious software and viruses </a:t>
            </a:r>
          </a:p>
          <a:p>
            <a:r>
              <a:rPr lang="en-US" sz="1900" dirty="0"/>
              <a:t>work station and equipment security </a:t>
            </a:r>
          </a:p>
          <a:p>
            <a:r>
              <a:rPr lang="en-US" sz="1900" dirty="0"/>
              <a:t>reporting discrepancies and suspected security incidents </a:t>
            </a:r>
          </a:p>
          <a:p>
            <a:endParaRPr lang="en-US" sz="1900" dirty="0"/>
          </a:p>
        </p:txBody>
      </p:sp>
      <p:pic>
        <p:nvPicPr>
          <p:cNvPr id="4" name="Picture 3"/>
          <p:cNvPicPr>
            <a:picLocks noChangeAspect="1"/>
          </p:cNvPicPr>
          <p:nvPr/>
        </p:nvPicPr>
        <p:blipFill>
          <a:blip r:embed="rId2"/>
          <a:stretch>
            <a:fillRect/>
          </a:stretch>
        </p:blipFill>
        <p:spPr>
          <a:xfrm>
            <a:off x="7377545" y="3030681"/>
            <a:ext cx="3826937" cy="2538846"/>
          </a:xfrm>
          <a:prstGeom prst="rect">
            <a:avLst/>
          </a:prstGeom>
        </p:spPr>
      </p:pic>
    </p:spTree>
    <p:extLst>
      <p:ext uri="{BB962C8B-B14F-4D97-AF65-F5344CB8AC3E}">
        <p14:creationId xmlns:p14="http://schemas.microsoft.com/office/powerpoint/2010/main" val="6260064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Password management</a:t>
            </a:r>
            <a:endParaRPr lang="en-US" b="1" dirty="0"/>
          </a:p>
        </p:txBody>
      </p:sp>
      <p:sp>
        <p:nvSpPr>
          <p:cNvPr id="3" name="Content Placeholder 2"/>
          <p:cNvSpPr>
            <a:spLocks noGrp="1"/>
          </p:cNvSpPr>
          <p:nvPr>
            <p:ph idx="1"/>
          </p:nvPr>
        </p:nvSpPr>
        <p:spPr>
          <a:xfrm>
            <a:off x="581193" y="1891144"/>
            <a:ext cx="7835444" cy="4759037"/>
          </a:xfrm>
        </p:spPr>
        <p:txBody>
          <a:bodyPr>
            <a:normAutofit fontScale="92500" lnSpcReduction="10000"/>
          </a:bodyPr>
          <a:lstStyle/>
          <a:p>
            <a:pPr marL="0" indent="0">
              <a:buNone/>
            </a:pPr>
            <a:r>
              <a:rPr lang="en-US" sz="2100" dirty="0"/>
              <a:t>Here are a few tips for managing your passwords. </a:t>
            </a:r>
          </a:p>
          <a:p>
            <a:pPr marL="0" indent="0">
              <a:buNone/>
            </a:pPr>
            <a:r>
              <a:rPr lang="en-US" sz="2100" dirty="0"/>
              <a:t>1. Create "strong" passwords. </a:t>
            </a:r>
          </a:p>
          <a:p>
            <a:r>
              <a:rPr lang="en-US" sz="2100" dirty="0"/>
              <a:t>Don't use whole words found in a dictionary (e.g., "password" or "rainbow") or dates. Instead, make a password at least eight characters in length that combines letters (both capitals and lower case) with numbers or symbols (like #, @, or +). </a:t>
            </a:r>
          </a:p>
          <a:p>
            <a:r>
              <a:rPr lang="en-US" sz="2100" dirty="0"/>
              <a:t>For example, a phrase such as "B0n0$ings4U2" or "I'm@w0rk9-5!" would be better than using "123456" or a pet's name. </a:t>
            </a:r>
          </a:p>
          <a:p>
            <a:pPr marL="0" indent="0">
              <a:buNone/>
            </a:pPr>
            <a:r>
              <a:rPr lang="en-US" sz="2100" dirty="0"/>
              <a:t>2. Change your password frequently. </a:t>
            </a:r>
          </a:p>
          <a:p>
            <a:pPr marL="0" indent="0">
              <a:buNone/>
            </a:pPr>
            <a:r>
              <a:rPr lang="en-US" sz="2100" dirty="0"/>
              <a:t>3. Protect your password. </a:t>
            </a:r>
          </a:p>
          <a:p>
            <a:r>
              <a:rPr lang="en-US" sz="2100" dirty="0"/>
              <a:t>Don't write your password on a "post it" near the computer, or write it on anything in your workstation. </a:t>
            </a:r>
          </a:p>
          <a:p>
            <a:r>
              <a:rPr lang="en-US" sz="2100" dirty="0"/>
              <a:t>Don't share your password (not even with new or temporary workers). </a:t>
            </a:r>
          </a:p>
          <a:p>
            <a:endParaRPr lang="en-US" dirty="0"/>
          </a:p>
        </p:txBody>
      </p:sp>
      <p:pic>
        <p:nvPicPr>
          <p:cNvPr id="4" name="Picture 3"/>
          <p:cNvPicPr>
            <a:picLocks noChangeAspect="1"/>
          </p:cNvPicPr>
          <p:nvPr/>
        </p:nvPicPr>
        <p:blipFill>
          <a:blip r:embed="rId2"/>
          <a:stretch>
            <a:fillRect/>
          </a:stretch>
        </p:blipFill>
        <p:spPr>
          <a:xfrm>
            <a:off x="8416637" y="3244560"/>
            <a:ext cx="2801218" cy="1680731"/>
          </a:xfrm>
          <a:prstGeom prst="rect">
            <a:avLst/>
          </a:prstGeom>
        </p:spPr>
      </p:pic>
    </p:spTree>
    <p:extLst>
      <p:ext uri="{BB962C8B-B14F-4D97-AF65-F5344CB8AC3E}">
        <p14:creationId xmlns:p14="http://schemas.microsoft.com/office/powerpoint/2010/main" val="19836899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Log-in security</a:t>
            </a:r>
            <a:endParaRPr lang="en-US" b="1" dirty="0"/>
          </a:p>
        </p:txBody>
      </p:sp>
      <p:sp>
        <p:nvSpPr>
          <p:cNvPr id="3" name="Content Placeholder 2"/>
          <p:cNvSpPr>
            <a:spLocks noGrp="1"/>
          </p:cNvSpPr>
          <p:nvPr>
            <p:ph idx="1"/>
          </p:nvPr>
        </p:nvSpPr>
        <p:spPr>
          <a:xfrm>
            <a:off x="581193" y="2015836"/>
            <a:ext cx="7877008" cy="4842164"/>
          </a:xfrm>
        </p:spPr>
        <p:txBody>
          <a:bodyPr>
            <a:normAutofit/>
          </a:bodyPr>
          <a:lstStyle/>
          <a:p>
            <a:pPr marL="0" indent="0">
              <a:buNone/>
            </a:pPr>
            <a:r>
              <a:rPr lang="en-US" dirty="0"/>
              <a:t>Here are a few tips for securing access to your computer workstation. </a:t>
            </a:r>
          </a:p>
          <a:p>
            <a:pPr marL="0" indent="0">
              <a:buNone/>
            </a:pPr>
            <a:r>
              <a:rPr lang="en-US" dirty="0"/>
              <a:t>1. Follow log-in policies. </a:t>
            </a:r>
          </a:p>
          <a:p>
            <a:r>
              <a:rPr lang="en-US" dirty="0"/>
              <a:t>Generally, each staff member will have an individual "log in" procedure to allow for tracking and auditing of E-PHI. Accordingly, it's critical that you comply with your organization's log-in (and log-out) policies to ensure appropriate access and to prevent unauthorized access. </a:t>
            </a:r>
          </a:p>
          <a:p>
            <a:pPr marL="0" indent="0">
              <a:buNone/>
            </a:pPr>
            <a:r>
              <a:rPr lang="en-US" dirty="0"/>
              <a:t>2. Monitor log-in and log-out success. </a:t>
            </a:r>
          </a:p>
          <a:p>
            <a:r>
              <a:rPr lang="en-US" dirty="0"/>
              <a:t>Be sure you've properly logged in and logged out of systems before proceeding. </a:t>
            </a:r>
          </a:p>
          <a:p>
            <a:pPr marL="0" indent="0">
              <a:buNone/>
            </a:pPr>
            <a:r>
              <a:rPr lang="en-US" dirty="0"/>
              <a:t>3. Report discrepancies. </a:t>
            </a:r>
          </a:p>
          <a:p>
            <a:r>
              <a:rPr lang="en-US" dirty="0"/>
              <a:t>If you encounter an error (or other unusual occurrence) logging in or out, report the incident. Follow your organization's reporting policies (e.g., contact the Security Official) whenever a suspicious event occurs during a log-in or log-out. </a:t>
            </a:r>
          </a:p>
          <a:p>
            <a:endParaRPr lang="en-US" dirty="0"/>
          </a:p>
        </p:txBody>
      </p:sp>
      <p:pic>
        <p:nvPicPr>
          <p:cNvPr id="4" name="Picture 3"/>
          <p:cNvPicPr>
            <a:picLocks noChangeAspect="1"/>
          </p:cNvPicPr>
          <p:nvPr/>
        </p:nvPicPr>
        <p:blipFill>
          <a:blip r:embed="rId2"/>
          <a:stretch>
            <a:fillRect/>
          </a:stretch>
        </p:blipFill>
        <p:spPr>
          <a:xfrm>
            <a:off x="8840333" y="2015836"/>
            <a:ext cx="2770475" cy="4094897"/>
          </a:xfrm>
          <a:prstGeom prst="rect">
            <a:avLst/>
          </a:prstGeom>
        </p:spPr>
      </p:pic>
    </p:spTree>
    <p:extLst>
      <p:ext uri="{BB962C8B-B14F-4D97-AF65-F5344CB8AC3E}">
        <p14:creationId xmlns:p14="http://schemas.microsoft.com/office/powerpoint/2010/main" val="31071198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Avoid malicious software</a:t>
            </a:r>
            <a:endParaRPr lang="en-US" b="1" dirty="0"/>
          </a:p>
        </p:txBody>
      </p:sp>
      <p:sp>
        <p:nvSpPr>
          <p:cNvPr id="3" name="Content Placeholder 2"/>
          <p:cNvSpPr>
            <a:spLocks noGrp="1"/>
          </p:cNvSpPr>
          <p:nvPr>
            <p:ph idx="1"/>
          </p:nvPr>
        </p:nvSpPr>
        <p:spPr>
          <a:xfrm>
            <a:off x="581193" y="1932710"/>
            <a:ext cx="7648407" cy="4572000"/>
          </a:xfrm>
        </p:spPr>
        <p:txBody>
          <a:bodyPr>
            <a:normAutofit/>
          </a:bodyPr>
          <a:lstStyle/>
          <a:p>
            <a:pPr marL="0" indent="0">
              <a:buNone/>
            </a:pPr>
            <a:r>
              <a:rPr lang="en-US" sz="1900" dirty="0"/>
              <a:t>Here are a few tips for safeguarding your computer software. </a:t>
            </a:r>
          </a:p>
          <a:p>
            <a:pPr marL="0" indent="0">
              <a:buNone/>
            </a:pPr>
            <a:r>
              <a:rPr lang="en-US" sz="1900" dirty="0"/>
              <a:t>1. Guard against malicious software (e.g., viruses, worms, etc.). </a:t>
            </a:r>
          </a:p>
          <a:p>
            <a:r>
              <a:rPr lang="en-US" sz="1900" dirty="0"/>
              <a:t>Regularly update your computer's anti-virus software. </a:t>
            </a:r>
          </a:p>
          <a:p>
            <a:r>
              <a:rPr lang="en-US" sz="1900" dirty="0"/>
              <a:t>Install all security patches. </a:t>
            </a:r>
          </a:p>
          <a:p>
            <a:pPr marL="0" indent="0">
              <a:buNone/>
            </a:pPr>
            <a:r>
              <a:rPr lang="en-US" sz="1900" dirty="0"/>
              <a:t>2. Secure your Internet use. </a:t>
            </a:r>
          </a:p>
          <a:p>
            <a:r>
              <a:rPr lang="en-US" sz="1900" dirty="0"/>
              <a:t>Set browser security preferences to medium or high so you're alerted before files are downloaded. </a:t>
            </a:r>
          </a:p>
          <a:p>
            <a:r>
              <a:rPr lang="en-US" sz="1900" dirty="0"/>
              <a:t>Don't download or install unauthorized programs. </a:t>
            </a:r>
          </a:p>
          <a:p>
            <a:r>
              <a:rPr lang="en-US" sz="1900" dirty="0"/>
              <a:t>Close (and don't click) "pop ups." </a:t>
            </a:r>
          </a:p>
          <a:p>
            <a:r>
              <a:rPr lang="en-US" sz="1900" dirty="0"/>
              <a:t>Comply with your organization's Internet and network security procedures. </a:t>
            </a:r>
          </a:p>
        </p:txBody>
      </p:sp>
      <p:pic>
        <p:nvPicPr>
          <p:cNvPr id="4" name="Picture 3"/>
          <p:cNvPicPr>
            <a:picLocks noChangeAspect="1"/>
          </p:cNvPicPr>
          <p:nvPr/>
        </p:nvPicPr>
        <p:blipFill>
          <a:blip r:embed="rId2"/>
          <a:stretch>
            <a:fillRect/>
          </a:stretch>
        </p:blipFill>
        <p:spPr>
          <a:xfrm>
            <a:off x="8229600" y="1932710"/>
            <a:ext cx="2812039" cy="4211200"/>
          </a:xfrm>
          <a:prstGeom prst="rect">
            <a:avLst/>
          </a:prstGeom>
        </p:spPr>
      </p:pic>
    </p:spTree>
    <p:extLst>
      <p:ext uri="{BB962C8B-B14F-4D97-AF65-F5344CB8AC3E}">
        <p14:creationId xmlns:p14="http://schemas.microsoft.com/office/powerpoint/2010/main" val="38537659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Avoid malicious software (continued)</a:t>
            </a:r>
            <a:endParaRPr lang="en-US" b="1" dirty="0"/>
          </a:p>
        </p:txBody>
      </p:sp>
      <p:sp>
        <p:nvSpPr>
          <p:cNvPr id="3" name="Content Placeholder 2"/>
          <p:cNvSpPr>
            <a:spLocks noGrp="1"/>
          </p:cNvSpPr>
          <p:nvPr>
            <p:ph idx="1"/>
          </p:nvPr>
        </p:nvSpPr>
        <p:spPr>
          <a:xfrm>
            <a:off x="581192" y="2180496"/>
            <a:ext cx="7045735" cy="4386559"/>
          </a:xfrm>
        </p:spPr>
        <p:txBody>
          <a:bodyPr>
            <a:normAutofit/>
          </a:bodyPr>
          <a:lstStyle/>
          <a:p>
            <a:pPr marL="0" indent="0">
              <a:buNone/>
            </a:pPr>
            <a:r>
              <a:rPr lang="en-US" sz="1900" dirty="0"/>
              <a:t>3. Avoid email problems. </a:t>
            </a:r>
          </a:p>
          <a:p>
            <a:r>
              <a:rPr lang="en-US" sz="1900" dirty="0"/>
              <a:t>Don't open or respond to suspicious or unsolicited emails. </a:t>
            </a:r>
          </a:p>
          <a:p>
            <a:r>
              <a:rPr lang="en-US" sz="1900" dirty="0"/>
              <a:t>Don't click on attachments or links in emails from people you do not know. </a:t>
            </a:r>
          </a:p>
          <a:p>
            <a:r>
              <a:rPr lang="en-US" sz="1900" dirty="0"/>
              <a:t>Delete (and don't open) "spam." </a:t>
            </a:r>
          </a:p>
          <a:p>
            <a:r>
              <a:rPr lang="en-US" sz="1900" dirty="0"/>
              <a:t>Regularly update "spam" filters. </a:t>
            </a:r>
          </a:p>
          <a:p>
            <a:r>
              <a:rPr lang="en-US" sz="1900" dirty="0"/>
              <a:t>Comply with your organization's email security procedures. </a:t>
            </a:r>
          </a:p>
          <a:p>
            <a:pPr marL="0" indent="0">
              <a:buNone/>
            </a:pPr>
            <a:r>
              <a:rPr lang="en-US" sz="1900" dirty="0"/>
              <a:t>4. Detect and report suspicious software or hardware incidents. </a:t>
            </a:r>
          </a:p>
          <a:p>
            <a:r>
              <a:rPr lang="en-US" sz="1900" dirty="0"/>
              <a:t>If you encounter an unusual event or have questions about computer security, contact the Security Official or the IT department. </a:t>
            </a:r>
          </a:p>
          <a:p>
            <a:endParaRPr lang="en-US" dirty="0"/>
          </a:p>
        </p:txBody>
      </p:sp>
      <p:pic>
        <p:nvPicPr>
          <p:cNvPr id="4" name="Picture 3"/>
          <p:cNvPicPr>
            <a:picLocks noChangeAspect="1"/>
          </p:cNvPicPr>
          <p:nvPr/>
        </p:nvPicPr>
        <p:blipFill>
          <a:blip r:embed="rId2"/>
          <a:stretch>
            <a:fillRect/>
          </a:stretch>
        </p:blipFill>
        <p:spPr>
          <a:xfrm>
            <a:off x="7494271" y="2794721"/>
            <a:ext cx="4116537" cy="3024188"/>
          </a:xfrm>
          <a:prstGeom prst="rect">
            <a:avLst/>
          </a:prstGeom>
        </p:spPr>
      </p:pic>
    </p:spTree>
    <p:extLst>
      <p:ext uri="{BB962C8B-B14F-4D97-AF65-F5344CB8AC3E}">
        <p14:creationId xmlns:p14="http://schemas.microsoft.com/office/powerpoint/2010/main" val="13855395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Work station &amp; equipment security</a:t>
            </a:r>
            <a:endParaRPr lang="en-US" b="1" dirty="0"/>
          </a:p>
        </p:txBody>
      </p:sp>
      <p:sp>
        <p:nvSpPr>
          <p:cNvPr id="3" name="Content Placeholder 2"/>
          <p:cNvSpPr>
            <a:spLocks noGrp="1"/>
          </p:cNvSpPr>
          <p:nvPr>
            <p:ph idx="1"/>
          </p:nvPr>
        </p:nvSpPr>
        <p:spPr>
          <a:xfrm>
            <a:off x="581193" y="1974274"/>
            <a:ext cx="7149644" cy="4717472"/>
          </a:xfrm>
        </p:spPr>
        <p:txBody>
          <a:bodyPr/>
          <a:lstStyle/>
          <a:p>
            <a:pPr marL="0" indent="0">
              <a:buNone/>
            </a:pPr>
            <a:r>
              <a:rPr lang="en-US" dirty="0"/>
              <a:t>Ensuring your workspace and equipment are secure will help prevent unauthorized access to patients' confidential medical information. </a:t>
            </a:r>
          </a:p>
          <a:p>
            <a:pPr marL="0" indent="0">
              <a:buNone/>
            </a:pPr>
            <a:r>
              <a:rPr lang="en-US" dirty="0"/>
              <a:t>1. Protect the physical security. </a:t>
            </a:r>
          </a:p>
          <a:p>
            <a:r>
              <a:rPr lang="en-US" dirty="0"/>
              <a:t>Lock your office or secure your workspace before leaving. </a:t>
            </a:r>
          </a:p>
          <a:p>
            <a:r>
              <a:rPr lang="en-US" dirty="0"/>
              <a:t>Do not share keys, IDs, or access cards (not even with temporary workers or new hires). </a:t>
            </a:r>
          </a:p>
          <a:p>
            <a:pPr marL="0" indent="0">
              <a:buNone/>
            </a:pPr>
            <a:r>
              <a:rPr lang="en-US" dirty="0"/>
              <a:t>2. Protect equipment and data. </a:t>
            </a:r>
          </a:p>
          <a:p>
            <a:r>
              <a:rPr lang="en-US" dirty="0"/>
              <a:t>Keep laptops, files, and disks locked up. </a:t>
            </a:r>
          </a:p>
          <a:p>
            <a:r>
              <a:rPr lang="en-US" dirty="0"/>
              <a:t>Do not leave devices or media containing E-PHI (or files with PHI) in a vehicle. </a:t>
            </a:r>
          </a:p>
          <a:p>
            <a:r>
              <a:rPr lang="en-US" dirty="0"/>
              <a:t>Don't throw files containing PHI or media containing E-PHI in the trash (it must be shredded or destroyed). </a:t>
            </a:r>
          </a:p>
          <a:p>
            <a:endParaRPr lang="en-US" dirty="0"/>
          </a:p>
        </p:txBody>
      </p:sp>
      <p:pic>
        <p:nvPicPr>
          <p:cNvPr id="4" name="Picture 3"/>
          <p:cNvPicPr>
            <a:picLocks noChangeAspect="1"/>
          </p:cNvPicPr>
          <p:nvPr/>
        </p:nvPicPr>
        <p:blipFill>
          <a:blip r:embed="rId2"/>
          <a:stretch>
            <a:fillRect/>
          </a:stretch>
        </p:blipFill>
        <p:spPr>
          <a:xfrm>
            <a:off x="7730837" y="2715490"/>
            <a:ext cx="3636582" cy="2625435"/>
          </a:xfrm>
          <a:prstGeom prst="rect">
            <a:avLst/>
          </a:prstGeom>
        </p:spPr>
      </p:pic>
    </p:spTree>
    <p:extLst>
      <p:ext uri="{BB962C8B-B14F-4D97-AF65-F5344CB8AC3E}">
        <p14:creationId xmlns:p14="http://schemas.microsoft.com/office/powerpoint/2010/main" val="1251916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Business associates</a:t>
            </a:r>
            <a:endParaRPr lang="en-US" b="1" dirty="0"/>
          </a:p>
        </p:txBody>
      </p:sp>
      <p:sp>
        <p:nvSpPr>
          <p:cNvPr id="3" name="Content Placeholder 2"/>
          <p:cNvSpPr>
            <a:spLocks noGrp="1"/>
          </p:cNvSpPr>
          <p:nvPr>
            <p:ph idx="1"/>
          </p:nvPr>
        </p:nvSpPr>
        <p:spPr>
          <a:xfrm>
            <a:off x="581193" y="1885950"/>
            <a:ext cx="8753308" cy="4686300"/>
          </a:xfrm>
        </p:spPr>
        <p:txBody>
          <a:bodyPr>
            <a:normAutofit lnSpcReduction="10000"/>
          </a:bodyPr>
          <a:lstStyle/>
          <a:p>
            <a:r>
              <a:rPr lang="en-US" dirty="0"/>
              <a:t>HIPAA also covers "business associates" who have access to health care information from covered entities. </a:t>
            </a:r>
          </a:p>
          <a:p>
            <a:r>
              <a:rPr lang="en-US" dirty="0"/>
              <a:t>"Business associates" are individuals and organizations (including contractors and other non-staff) who perform certain services and activities, such as:</a:t>
            </a:r>
          </a:p>
          <a:p>
            <a:r>
              <a:rPr lang="en-US" dirty="0"/>
              <a:t>claims processing and third-party billing </a:t>
            </a:r>
          </a:p>
          <a:p>
            <a:r>
              <a:rPr lang="en-US" dirty="0"/>
              <a:t>administrative, management, and professional consulting </a:t>
            </a:r>
          </a:p>
          <a:p>
            <a:r>
              <a:rPr lang="en-US" dirty="0"/>
              <a:t>data transmission, storage, and aggregation (including web-hosting) </a:t>
            </a:r>
          </a:p>
          <a:p>
            <a:r>
              <a:rPr lang="en-US" dirty="0"/>
              <a:t>Originally, HIPAA only required business associates to sign written agreements promising to keep medical information confidential. However, because of the HITECH amendments, business associates are now directly covered by HIPAA and subject to its privacy and security rules.</a:t>
            </a:r>
          </a:p>
          <a:p>
            <a:r>
              <a:rPr lang="en-US" dirty="0"/>
              <a:t>As a result, many businesses that aren't in the medical field must now comply with HIPAA. For example, if a truck containing medical records is stolen, the delivery company may be required to notify the affected individuals or face HIPAA penalties.</a:t>
            </a:r>
          </a:p>
        </p:txBody>
      </p:sp>
      <p:pic>
        <p:nvPicPr>
          <p:cNvPr id="4" name="Picture 3"/>
          <p:cNvPicPr>
            <a:picLocks noChangeAspect="1"/>
          </p:cNvPicPr>
          <p:nvPr/>
        </p:nvPicPr>
        <p:blipFill>
          <a:blip r:embed="rId2"/>
          <a:stretch>
            <a:fillRect/>
          </a:stretch>
        </p:blipFill>
        <p:spPr>
          <a:xfrm>
            <a:off x="9430910" y="2414587"/>
            <a:ext cx="2179898" cy="3243263"/>
          </a:xfrm>
          <a:prstGeom prst="rect">
            <a:avLst/>
          </a:prstGeom>
        </p:spPr>
      </p:pic>
    </p:spTree>
    <p:extLst>
      <p:ext uri="{BB962C8B-B14F-4D97-AF65-F5344CB8AC3E}">
        <p14:creationId xmlns:p14="http://schemas.microsoft.com/office/powerpoint/2010/main" val="9218182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Work station &amp; equipment security</a:t>
            </a:r>
            <a:endParaRPr lang="en-US" b="1" dirty="0"/>
          </a:p>
        </p:txBody>
      </p:sp>
      <p:sp>
        <p:nvSpPr>
          <p:cNvPr id="3" name="Content Placeholder 2"/>
          <p:cNvSpPr>
            <a:spLocks noGrp="1"/>
          </p:cNvSpPr>
          <p:nvPr>
            <p:ph idx="1"/>
          </p:nvPr>
        </p:nvSpPr>
        <p:spPr>
          <a:xfrm>
            <a:off x="581192" y="2036618"/>
            <a:ext cx="6214463" cy="4177146"/>
          </a:xfrm>
        </p:spPr>
        <p:txBody>
          <a:bodyPr/>
          <a:lstStyle/>
          <a:p>
            <a:pPr marL="0" indent="0">
              <a:buNone/>
            </a:pPr>
            <a:r>
              <a:rPr lang="en-US" sz="1900" dirty="0"/>
              <a:t>3. Limit access to information. </a:t>
            </a:r>
          </a:p>
          <a:p>
            <a:r>
              <a:rPr lang="en-US" sz="1900" dirty="0"/>
              <a:t>Arrange computer screens (and whiteboards, patient lists, etc.) so that they cannot be seen by unauthorized individuals. </a:t>
            </a:r>
          </a:p>
          <a:p>
            <a:r>
              <a:rPr lang="en-US" sz="1900" dirty="0"/>
              <a:t>Don't leave files on a desk or PHI visible on a screen. </a:t>
            </a:r>
          </a:p>
          <a:p>
            <a:r>
              <a:rPr lang="en-US" sz="1900" dirty="0"/>
              <a:t>Don't copy data onto other devices or media without authorization </a:t>
            </a:r>
          </a:p>
          <a:p>
            <a:pPr marL="0" indent="0">
              <a:buNone/>
            </a:pPr>
            <a:r>
              <a:rPr lang="en-US" sz="1900" dirty="0"/>
              <a:t>4. Transmit data only using secure networks. </a:t>
            </a:r>
          </a:p>
          <a:p>
            <a:r>
              <a:rPr lang="en-US" sz="1900" dirty="0"/>
              <a:t>Do not send E-PHI unencrypted, using Internet email, or using any unauthorized network. </a:t>
            </a:r>
          </a:p>
          <a:p>
            <a:endParaRPr lang="en-US" dirty="0"/>
          </a:p>
        </p:txBody>
      </p:sp>
      <p:pic>
        <p:nvPicPr>
          <p:cNvPr id="4" name="Picture 3"/>
          <p:cNvPicPr>
            <a:picLocks noChangeAspect="1"/>
          </p:cNvPicPr>
          <p:nvPr/>
        </p:nvPicPr>
        <p:blipFill>
          <a:blip r:embed="rId2"/>
          <a:stretch>
            <a:fillRect/>
          </a:stretch>
        </p:blipFill>
        <p:spPr>
          <a:xfrm>
            <a:off x="6540045" y="2600455"/>
            <a:ext cx="5070763" cy="3379824"/>
          </a:xfrm>
          <a:prstGeom prst="rect">
            <a:avLst/>
          </a:prstGeom>
        </p:spPr>
      </p:pic>
    </p:spTree>
    <p:extLst>
      <p:ext uri="{BB962C8B-B14F-4D97-AF65-F5344CB8AC3E}">
        <p14:creationId xmlns:p14="http://schemas.microsoft.com/office/powerpoint/2010/main" val="26783764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Report discrepancies &amp; suspicious events</a:t>
            </a:r>
            <a:endParaRPr lang="en-US" b="1" dirty="0"/>
          </a:p>
        </p:txBody>
      </p:sp>
      <p:sp>
        <p:nvSpPr>
          <p:cNvPr id="3" name="Content Placeholder 2"/>
          <p:cNvSpPr>
            <a:spLocks noGrp="1"/>
          </p:cNvSpPr>
          <p:nvPr>
            <p:ph idx="1"/>
          </p:nvPr>
        </p:nvSpPr>
        <p:spPr>
          <a:xfrm>
            <a:off x="581192" y="1911928"/>
            <a:ext cx="8770625" cy="4759036"/>
          </a:xfrm>
        </p:spPr>
        <p:txBody>
          <a:bodyPr>
            <a:noAutofit/>
          </a:bodyPr>
          <a:lstStyle/>
          <a:p>
            <a:pPr marL="0" indent="0">
              <a:buNone/>
            </a:pPr>
            <a:r>
              <a:rPr lang="en-US" sz="1900" dirty="0"/>
              <a:t>Besides keeping equipment and data safe, it's also important to promptly report all suspicious events. </a:t>
            </a:r>
          </a:p>
          <a:p>
            <a:pPr marL="0" indent="0">
              <a:buNone/>
            </a:pPr>
            <a:r>
              <a:rPr lang="en-US" sz="1900" dirty="0"/>
              <a:t>1. Detect and identify potential security incidents. </a:t>
            </a:r>
          </a:p>
          <a:p>
            <a:r>
              <a:rPr lang="en-US" sz="1900" dirty="0"/>
              <a:t>Stay alert for possible threats or signs of improper access, such as missing files or data, lost disks or devices, or erratic computer activity. </a:t>
            </a:r>
          </a:p>
          <a:p>
            <a:pPr marL="0" indent="0">
              <a:buNone/>
            </a:pPr>
            <a:r>
              <a:rPr lang="en-US" sz="1900" dirty="0"/>
              <a:t>2. Report immediately all security suspicions. </a:t>
            </a:r>
          </a:p>
          <a:p>
            <a:r>
              <a:rPr lang="en-US" sz="1900" dirty="0"/>
              <a:t>Contact your organization's Security Official if you suspect a potential breach of security, the possibility of unauthorized access to PHI or E-PHI, or any other potential security incident. </a:t>
            </a:r>
          </a:p>
          <a:p>
            <a:pPr marL="0" indent="0">
              <a:buNone/>
            </a:pPr>
            <a:r>
              <a:rPr lang="en-US" sz="1900" dirty="0"/>
              <a:t>3. Keep informed. </a:t>
            </a:r>
          </a:p>
          <a:p>
            <a:r>
              <a:rPr lang="en-US" sz="1900" dirty="0"/>
              <a:t>Be sure to stay up-to-date with your organization's security policies and procedures. </a:t>
            </a:r>
          </a:p>
          <a:p>
            <a:r>
              <a:rPr lang="en-US" sz="1900" dirty="0"/>
              <a:t>If you have questions about computer security, contact your supervisor, the organization's IT department, or the Security Official. </a:t>
            </a:r>
          </a:p>
        </p:txBody>
      </p:sp>
      <p:pic>
        <p:nvPicPr>
          <p:cNvPr id="4" name="Picture 3"/>
          <p:cNvPicPr>
            <a:picLocks noChangeAspect="1"/>
          </p:cNvPicPr>
          <p:nvPr/>
        </p:nvPicPr>
        <p:blipFill>
          <a:blip r:embed="rId2"/>
          <a:stretch>
            <a:fillRect/>
          </a:stretch>
        </p:blipFill>
        <p:spPr>
          <a:xfrm>
            <a:off x="9128592" y="3195638"/>
            <a:ext cx="2482216" cy="2191615"/>
          </a:xfrm>
          <a:prstGeom prst="rect">
            <a:avLst/>
          </a:prstGeom>
        </p:spPr>
      </p:pic>
    </p:spTree>
    <p:extLst>
      <p:ext uri="{BB962C8B-B14F-4D97-AF65-F5344CB8AC3E}">
        <p14:creationId xmlns:p14="http://schemas.microsoft.com/office/powerpoint/2010/main" val="537237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Case study: lunch log</a:t>
            </a:r>
            <a:endParaRPr lang="en-US" b="1" dirty="0"/>
          </a:p>
        </p:txBody>
      </p:sp>
      <p:sp>
        <p:nvSpPr>
          <p:cNvPr id="3" name="Content Placeholder 2"/>
          <p:cNvSpPr>
            <a:spLocks noGrp="1"/>
          </p:cNvSpPr>
          <p:nvPr>
            <p:ph idx="1"/>
          </p:nvPr>
        </p:nvSpPr>
        <p:spPr>
          <a:xfrm>
            <a:off x="581193" y="2036618"/>
            <a:ext cx="6734008" cy="4426527"/>
          </a:xfrm>
        </p:spPr>
        <p:txBody>
          <a:bodyPr>
            <a:normAutofit lnSpcReduction="10000"/>
          </a:bodyPr>
          <a:lstStyle/>
          <a:p>
            <a:pPr marL="0" indent="0">
              <a:buNone/>
            </a:pPr>
            <a:r>
              <a:rPr lang="en-US" sz="2200" dirty="0"/>
              <a:t>Larry and Mary work for an insurance company, where they process claims for medical treatment. </a:t>
            </a:r>
            <a:r>
              <a:rPr lang="en-US" sz="2200" dirty="0" smtClean="0"/>
              <a:t> Larry </a:t>
            </a:r>
            <a:r>
              <a:rPr lang="en-US" sz="2200" dirty="0"/>
              <a:t>and Mary share a single computer station to access E-PHI and process claims for their jobs. However, they each have their own log-in procedure and unique password. And, the computer system only allows one "user" to be logged in at any time. </a:t>
            </a:r>
            <a:r>
              <a:rPr lang="en-US" sz="2200" dirty="0" smtClean="0"/>
              <a:t> One </a:t>
            </a:r>
            <a:r>
              <a:rPr lang="en-US" sz="2200" dirty="0"/>
              <a:t>day around noon, Larry is out to lunch and Mary needs to use the computer to access a client's medical claims history. However, she discovers that Larry failed to log out of the computer. </a:t>
            </a:r>
            <a:r>
              <a:rPr lang="en-US" sz="2200" dirty="0" smtClean="0"/>
              <a:t> In </a:t>
            </a:r>
            <a:r>
              <a:rPr lang="en-US" sz="2200" dirty="0"/>
              <a:t>fact, Mary sees that Larry has left visible on the computer screen an email he is writing to a client about the payment for a laboratory test. </a:t>
            </a:r>
          </a:p>
          <a:p>
            <a:endParaRPr lang="en-US" dirty="0"/>
          </a:p>
        </p:txBody>
      </p:sp>
      <p:pic>
        <p:nvPicPr>
          <p:cNvPr id="4" name="Picture 3"/>
          <p:cNvPicPr>
            <a:picLocks noChangeAspect="1"/>
          </p:cNvPicPr>
          <p:nvPr/>
        </p:nvPicPr>
        <p:blipFill>
          <a:blip r:embed="rId2"/>
          <a:stretch>
            <a:fillRect/>
          </a:stretch>
        </p:blipFill>
        <p:spPr>
          <a:xfrm>
            <a:off x="7315201" y="3054927"/>
            <a:ext cx="4557839" cy="2306781"/>
          </a:xfrm>
          <a:prstGeom prst="rect">
            <a:avLst/>
          </a:prstGeom>
        </p:spPr>
      </p:pic>
    </p:spTree>
    <p:extLst>
      <p:ext uri="{BB962C8B-B14F-4D97-AF65-F5344CB8AC3E}">
        <p14:creationId xmlns:p14="http://schemas.microsoft.com/office/powerpoint/2010/main" val="26980928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Case study: lunch log (continued)</a:t>
            </a:r>
            <a:endParaRPr lang="en-US" b="1" dirty="0"/>
          </a:p>
        </p:txBody>
      </p:sp>
      <p:sp>
        <p:nvSpPr>
          <p:cNvPr id="3" name="Content Placeholder 2"/>
          <p:cNvSpPr>
            <a:spLocks noGrp="1"/>
          </p:cNvSpPr>
          <p:nvPr>
            <p:ph idx="1"/>
          </p:nvPr>
        </p:nvSpPr>
        <p:spPr>
          <a:xfrm>
            <a:off x="581193" y="1974274"/>
            <a:ext cx="5715698" cy="4468090"/>
          </a:xfrm>
        </p:spPr>
        <p:txBody>
          <a:bodyPr>
            <a:normAutofit/>
          </a:bodyPr>
          <a:lstStyle/>
          <a:p>
            <a:pPr marL="0" indent="0">
              <a:buNone/>
            </a:pPr>
            <a:r>
              <a:rPr lang="en-US" sz="2200" b="1" dirty="0"/>
              <a:t>What should Mary do in this situation</a:t>
            </a:r>
            <a:r>
              <a:rPr lang="en-US" sz="2200" b="1" dirty="0" smtClean="0"/>
              <a:t>?</a:t>
            </a:r>
          </a:p>
          <a:p>
            <a:pPr>
              <a:buFont typeface="Wingdings" panose="05000000000000000000" pitchFamily="2" charset="2"/>
              <a:buChar char="q"/>
            </a:pPr>
            <a:r>
              <a:rPr lang="en-US" sz="2200" dirty="0" smtClean="0"/>
              <a:t>Mary </a:t>
            </a:r>
            <a:r>
              <a:rPr lang="en-US" sz="2200" dirty="0"/>
              <a:t>should review the email and, if it is complete, send it to Larry's client, before she accesses E-PHI for her client.</a:t>
            </a:r>
          </a:p>
          <a:p>
            <a:pPr>
              <a:buFont typeface="Wingdings" panose="05000000000000000000" pitchFamily="2" charset="2"/>
              <a:buChar char="q"/>
            </a:pPr>
            <a:r>
              <a:rPr lang="en-US" sz="2200" dirty="0"/>
              <a:t>Since Larry is already logged in, Mary should remain logged in as Larry and access any E-PHI she needs</a:t>
            </a:r>
            <a:r>
              <a:rPr lang="en-US" sz="2200" dirty="0" smtClean="0"/>
              <a:t>.</a:t>
            </a:r>
          </a:p>
          <a:p>
            <a:pPr>
              <a:buFont typeface="Wingdings" panose="05000000000000000000" pitchFamily="2" charset="2"/>
              <a:buChar char="q"/>
            </a:pPr>
            <a:r>
              <a:rPr lang="en-US" sz="2200" dirty="0"/>
              <a:t>Mary should not use the computer station unless she can log out Larry and use her own log in and password to access the E-PHI.</a:t>
            </a:r>
            <a:endParaRPr lang="en-US" sz="2200" b="1" dirty="0"/>
          </a:p>
        </p:txBody>
      </p:sp>
      <p:pic>
        <p:nvPicPr>
          <p:cNvPr id="4" name="Picture 3"/>
          <p:cNvPicPr>
            <a:picLocks noChangeAspect="1"/>
          </p:cNvPicPr>
          <p:nvPr/>
        </p:nvPicPr>
        <p:blipFill>
          <a:blip r:embed="rId2"/>
          <a:stretch>
            <a:fillRect/>
          </a:stretch>
        </p:blipFill>
        <p:spPr>
          <a:xfrm>
            <a:off x="6474499" y="3198668"/>
            <a:ext cx="5136309" cy="2474767"/>
          </a:xfrm>
          <a:prstGeom prst="rect">
            <a:avLst/>
          </a:prstGeom>
        </p:spPr>
      </p:pic>
    </p:spTree>
    <p:extLst>
      <p:ext uri="{BB962C8B-B14F-4D97-AF65-F5344CB8AC3E}">
        <p14:creationId xmlns:p14="http://schemas.microsoft.com/office/powerpoint/2010/main" val="38693828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Part 4: Breaches, complaints &amp; </a:t>
            </a:r>
            <a:r>
              <a:rPr lang="en-US" b="1" dirty="0" err="1" smtClean="0"/>
              <a:t>penalities</a:t>
            </a:r>
            <a:endParaRPr lang="en-US" b="1" dirty="0"/>
          </a:p>
        </p:txBody>
      </p:sp>
      <p:sp>
        <p:nvSpPr>
          <p:cNvPr id="3" name="Content Placeholder 2"/>
          <p:cNvSpPr>
            <a:spLocks noGrp="1"/>
          </p:cNvSpPr>
          <p:nvPr>
            <p:ph idx="1"/>
          </p:nvPr>
        </p:nvSpPr>
        <p:spPr>
          <a:xfrm>
            <a:off x="581193" y="1932709"/>
            <a:ext cx="7170425" cy="4675909"/>
          </a:xfrm>
        </p:spPr>
        <p:txBody>
          <a:bodyPr>
            <a:normAutofit/>
          </a:bodyPr>
          <a:lstStyle/>
          <a:p>
            <a:pPr marL="0" indent="0">
              <a:buNone/>
            </a:pPr>
            <a:r>
              <a:rPr lang="en-US" sz="1900" dirty="0"/>
              <a:t>In 2009, HIPAA was amended by the Health Information Technology for Economic and Clinical Health Act (HITECH), which was designed to improve the enforcement of the Privacy Rule and Security Rule. </a:t>
            </a:r>
          </a:p>
          <a:p>
            <a:pPr marL="0" indent="0">
              <a:buNone/>
            </a:pPr>
            <a:r>
              <a:rPr lang="en-US" sz="1900" dirty="0"/>
              <a:t>Significantly, HITECH established a series of notification procedures in the event of an information "breach" (i.e., the threat of unauthorized access). </a:t>
            </a:r>
          </a:p>
          <a:p>
            <a:pPr marL="0" indent="0">
              <a:buNone/>
            </a:pPr>
            <a:r>
              <a:rPr lang="en-US" sz="1900" dirty="0"/>
              <a:t>The HITECH amendments mandate federal investigations for certain HIPAA complaints and violations. During these investigations, organizations (and staff) must cooperate with investigators and allow them access to appropriate information and records. </a:t>
            </a:r>
          </a:p>
          <a:p>
            <a:pPr marL="0" indent="0">
              <a:buNone/>
            </a:pPr>
            <a:r>
              <a:rPr lang="en-US" sz="1900" dirty="0"/>
              <a:t>Plus, HITECH added strict new penalties – including the possibility of personal criminal liability – for HIPAA violations. </a:t>
            </a:r>
          </a:p>
          <a:p>
            <a:endParaRPr lang="en-US" dirty="0"/>
          </a:p>
        </p:txBody>
      </p:sp>
      <p:pic>
        <p:nvPicPr>
          <p:cNvPr id="4" name="Picture 3"/>
          <p:cNvPicPr>
            <a:picLocks noChangeAspect="1"/>
          </p:cNvPicPr>
          <p:nvPr/>
        </p:nvPicPr>
        <p:blipFill>
          <a:blip r:embed="rId2"/>
          <a:stretch>
            <a:fillRect/>
          </a:stretch>
        </p:blipFill>
        <p:spPr>
          <a:xfrm>
            <a:off x="7823951" y="2812472"/>
            <a:ext cx="3786857" cy="2486891"/>
          </a:xfrm>
          <a:prstGeom prst="rect">
            <a:avLst/>
          </a:prstGeom>
        </p:spPr>
      </p:pic>
    </p:spTree>
    <p:extLst>
      <p:ext uri="{BB962C8B-B14F-4D97-AF65-F5344CB8AC3E}">
        <p14:creationId xmlns:p14="http://schemas.microsoft.com/office/powerpoint/2010/main" val="35184618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Breach notification &amp; unsecured data</a:t>
            </a:r>
            <a:endParaRPr lang="en-US" b="1" dirty="0"/>
          </a:p>
        </p:txBody>
      </p:sp>
      <p:sp>
        <p:nvSpPr>
          <p:cNvPr id="3" name="Content Placeholder 2"/>
          <p:cNvSpPr>
            <a:spLocks noGrp="1"/>
          </p:cNvSpPr>
          <p:nvPr>
            <p:ph idx="1"/>
          </p:nvPr>
        </p:nvSpPr>
        <p:spPr>
          <a:xfrm>
            <a:off x="581193" y="1891146"/>
            <a:ext cx="7835443" cy="4696690"/>
          </a:xfrm>
        </p:spPr>
        <p:txBody>
          <a:bodyPr>
            <a:noAutofit/>
          </a:bodyPr>
          <a:lstStyle/>
          <a:p>
            <a:pPr marL="0" indent="0">
              <a:buNone/>
            </a:pPr>
            <a:r>
              <a:rPr lang="en-US" sz="1900" dirty="0"/>
              <a:t>Organizations must provide notice when unsecured PHI is improperly accessed, used, or disclosed (a "breach"). </a:t>
            </a:r>
          </a:p>
          <a:p>
            <a:pPr marL="0" indent="0">
              <a:buNone/>
            </a:pPr>
            <a:r>
              <a:rPr lang="en-US" sz="1900" dirty="0"/>
              <a:t>For example, if a nurse without authorization looks at patients' medical records, the organization must notify the affected individuals and the US Department of Health &amp; Human Services (HHS). And if a breach affects more than 500 individuals, the local media must also be given notice. </a:t>
            </a:r>
          </a:p>
          <a:p>
            <a:pPr marL="0" indent="0">
              <a:buNone/>
            </a:pPr>
            <a:r>
              <a:rPr lang="en-US" sz="1900" dirty="0"/>
              <a:t>It's important to note that HITECH requires notification for a breach only when it involves "unsecured" data. Data is "unsecured" when it is not encrypted or destroyed (unusable and unreadable according to regulatory standards). </a:t>
            </a:r>
          </a:p>
          <a:p>
            <a:pPr marL="0" indent="0">
              <a:buNone/>
            </a:pPr>
            <a:r>
              <a:rPr lang="en-US" sz="1900" dirty="0"/>
              <a:t>For example, a lost laptop containing encrypted PHI does not involve a breach of unsecured data, since the PHI cannot reasonably be accessed nor read (so no notification is required). However, if that laptop was lost when a patient's file was visible on the screen, it would qualify as a breach of that individual's unsecured data (and notice to the individual and HHS would be required). </a:t>
            </a:r>
          </a:p>
        </p:txBody>
      </p:sp>
      <p:pic>
        <p:nvPicPr>
          <p:cNvPr id="4" name="Picture 3"/>
          <p:cNvPicPr>
            <a:picLocks noChangeAspect="1"/>
          </p:cNvPicPr>
          <p:nvPr/>
        </p:nvPicPr>
        <p:blipFill>
          <a:blip r:embed="rId2"/>
          <a:stretch>
            <a:fillRect/>
          </a:stretch>
        </p:blipFill>
        <p:spPr>
          <a:xfrm>
            <a:off x="8652653" y="2996911"/>
            <a:ext cx="2958155" cy="2323234"/>
          </a:xfrm>
          <a:prstGeom prst="rect">
            <a:avLst/>
          </a:prstGeom>
        </p:spPr>
      </p:pic>
    </p:spTree>
    <p:extLst>
      <p:ext uri="{BB962C8B-B14F-4D97-AF65-F5344CB8AC3E}">
        <p14:creationId xmlns:p14="http://schemas.microsoft.com/office/powerpoint/2010/main" val="21870829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complaints</a:t>
            </a:r>
            <a:endParaRPr lang="en-US" b="1" dirty="0"/>
          </a:p>
        </p:txBody>
      </p:sp>
      <p:sp>
        <p:nvSpPr>
          <p:cNvPr id="3" name="Content Placeholder 2"/>
          <p:cNvSpPr>
            <a:spLocks noGrp="1"/>
          </p:cNvSpPr>
          <p:nvPr>
            <p:ph idx="1"/>
          </p:nvPr>
        </p:nvSpPr>
        <p:spPr>
          <a:xfrm>
            <a:off x="581193" y="1911927"/>
            <a:ext cx="8749843" cy="4405745"/>
          </a:xfrm>
        </p:spPr>
        <p:txBody>
          <a:bodyPr>
            <a:normAutofit/>
          </a:bodyPr>
          <a:lstStyle/>
          <a:p>
            <a:pPr marL="0" indent="0">
              <a:buNone/>
            </a:pPr>
            <a:r>
              <a:rPr lang="en-US" sz="1900" dirty="0"/>
              <a:t>Any person who believes an organization has violated HIPAA may file a complaint by contacting: </a:t>
            </a:r>
          </a:p>
          <a:p>
            <a:r>
              <a:rPr lang="en-US" sz="1900" dirty="0"/>
              <a:t>US Department of Health and Human Services (HHS)</a:t>
            </a:r>
            <a:br>
              <a:rPr lang="en-US" sz="1900" dirty="0"/>
            </a:br>
            <a:r>
              <a:rPr lang="en-US" sz="1900" dirty="0"/>
              <a:t>Office of Civil Rights</a:t>
            </a:r>
            <a:br>
              <a:rPr lang="en-US" sz="1900" dirty="0"/>
            </a:br>
            <a:r>
              <a:rPr lang="en-US" sz="1900" dirty="0"/>
              <a:t>200 Independence Avenue SW</a:t>
            </a:r>
            <a:br>
              <a:rPr lang="en-US" sz="1900" dirty="0"/>
            </a:br>
            <a:r>
              <a:rPr lang="en-US" sz="1900" dirty="0"/>
              <a:t>Washington DC 20201</a:t>
            </a:r>
            <a:br>
              <a:rPr lang="en-US" sz="1900" dirty="0"/>
            </a:br>
            <a:r>
              <a:rPr lang="en-US" sz="1900" dirty="0"/>
              <a:t>1-800-368-1019</a:t>
            </a:r>
            <a:br>
              <a:rPr lang="en-US" sz="1900" dirty="0"/>
            </a:br>
            <a:r>
              <a:rPr lang="en-US" sz="1900" dirty="0">
                <a:hlinkClick r:id="rId2"/>
              </a:rPr>
              <a:t>http://www.hhs.gov/ocr/privacy/hipaa/complaints/index.html</a:t>
            </a:r>
            <a:endParaRPr lang="en-US" sz="1900" dirty="0"/>
          </a:p>
          <a:p>
            <a:pPr marL="0" indent="0">
              <a:buNone/>
            </a:pPr>
            <a:r>
              <a:rPr lang="en-US" sz="1900" dirty="0"/>
              <a:t>The complaint must ordinarily be filed (on paper or electronically) within 180 days of the violation. </a:t>
            </a:r>
          </a:p>
          <a:p>
            <a:pPr marL="0" indent="0">
              <a:buNone/>
            </a:pPr>
            <a:r>
              <a:rPr lang="en-US" sz="1900" dirty="0"/>
              <a:t>HIPAA also protects patients and staff members from retaliation. This means an organization may not discipline or fire individuals who file a complaint, assist in official investigations, or otherwise oppose violations of HIPAA. </a:t>
            </a:r>
          </a:p>
        </p:txBody>
      </p:sp>
      <p:pic>
        <p:nvPicPr>
          <p:cNvPr id="4" name="Picture 3"/>
          <p:cNvPicPr>
            <a:picLocks noChangeAspect="1"/>
          </p:cNvPicPr>
          <p:nvPr/>
        </p:nvPicPr>
        <p:blipFill>
          <a:blip r:embed="rId3"/>
          <a:stretch>
            <a:fillRect/>
          </a:stretch>
        </p:blipFill>
        <p:spPr>
          <a:xfrm>
            <a:off x="9214404" y="2353540"/>
            <a:ext cx="2396404" cy="3506932"/>
          </a:xfrm>
          <a:prstGeom prst="rect">
            <a:avLst/>
          </a:prstGeom>
        </p:spPr>
      </p:pic>
    </p:spTree>
    <p:extLst>
      <p:ext uri="{BB962C8B-B14F-4D97-AF65-F5344CB8AC3E}">
        <p14:creationId xmlns:p14="http://schemas.microsoft.com/office/powerpoint/2010/main" val="32302809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Potential </a:t>
            </a:r>
            <a:r>
              <a:rPr lang="en-US" b="1" dirty="0" err="1" smtClean="0"/>
              <a:t>hipaa</a:t>
            </a:r>
            <a:r>
              <a:rPr lang="en-US" b="1" dirty="0" smtClean="0"/>
              <a:t> penalties</a:t>
            </a:r>
            <a:endParaRPr lang="en-US" b="1" dirty="0"/>
          </a:p>
        </p:txBody>
      </p:sp>
      <p:sp>
        <p:nvSpPr>
          <p:cNvPr id="3" name="Content Placeholder 2"/>
          <p:cNvSpPr>
            <a:spLocks noGrp="1"/>
          </p:cNvSpPr>
          <p:nvPr>
            <p:ph idx="1"/>
          </p:nvPr>
        </p:nvSpPr>
        <p:spPr>
          <a:xfrm>
            <a:off x="581193" y="1790148"/>
            <a:ext cx="8147172" cy="4809535"/>
          </a:xfrm>
        </p:spPr>
        <p:txBody>
          <a:bodyPr>
            <a:normAutofit/>
          </a:bodyPr>
          <a:lstStyle/>
          <a:p>
            <a:pPr marL="0" indent="0">
              <a:buNone/>
            </a:pPr>
            <a:r>
              <a:rPr lang="en-US" sz="1900" dirty="0"/>
              <a:t>The 2009 HITECH amendments significantly raised the penalties for violating HIPAA. They also increased personal liability for individual staff members, civil penalties, audits by the US Department of Health &amp; Human Services (HHS), and criminal prosecutions by both state and federal officials. </a:t>
            </a:r>
          </a:p>
          <a:p>
            <a:pPr marL="0" indent="0">
              <a:buNone/>
            </a:pPr>
            <a:r>
              <a:rPr lang="en-US" sz="1900" dirty="0"/>
              <a:t>For example, a single HIPAA violation may now result in an organization (or individual) facing a $100 to $50,000 civil fine. Likewise, the maximum annual penalty was raised to $1,500,000 for related violations. Generally, the severity of civil penalties will depend on the harm caused, and the violator's "intent" (e.g., whether they were reasonable, negligent, or willful). </a:t>
            </a:r>
          </a:p>
          <a:p>
            <a:pPr marL="0" indent="0">
              <a:buNone/>
            </a:pPr>
            <a:r>
              <a:rPr lang="en-US" sz="1900" dirty="0"/>
              <a:t>Additionally, knowingly obtaining or disclosing PHI in violation of HIPAA may result in a $50,000 to $250,000 criminal fine, and up to ten years imprisonment. The most severe criminal penalties are reserved for selling or using PHI for commercial advantage, personal gain, or malicious harm.</a:t>
            </a:r>
          </a:p>
        </p:txBody>
      </p:sp>
      <p:pic>
        <p:nvPicPr>
          <p:cNvPr id="4" name="Picture 3"/>
          <p:cNvPicPr>
            <a:picLocks noChangeAspect="1"/>
          </p:cNvPicPr>
          <p:nvPr/>
        </p:nvPicPr>
        <p:blipFill>
          <a:blip r:embed="rId2"/>
          <a:stretch>
            <a:fillRect/>
          </a:stretch>
        </p:blipFill>
        <p:spPr>
          <a:xfrm>
            <a:off x="8998527" y="2253547"/>
            <a:ext cx="2612281" cy="3882735"/>
          </a:xfrm>
          <a:prstGeom prst="rect">
            <a:avLst/>
          </a:prstGeom>
        </p:spPr>
      </p:pic>
    </p:spTree>
    <p:extLst>
      <p:ext uri="{BB962C8B-B14F-4D97-AF65-F5344CB8AC3E}">
        <p14:creationId xmlns:p14="http://schemas.microsoft.com/office/powerpoint/2010/main" val="28166816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Organizational penalties</a:t>
            </a:r>
            <a:endParaRPr lang="en-US" b="1" dirty="0"/>
          </a:p>
        </p:txBody>
      </p:sp>
      <p:sp>
        <p:nvSpPr>
          <p:cNvPr id="3" name="Content Placeholder 2"/>
          <p:cNvSpPr>
            <a:spLocks noGrp="1"/>
          </p:cNvSpPr>
          <p:nvPr>
            <p:ph idx="1"/>
          </p:nvPr>
        </p:nvSpPr>
        <p:spPr>
          <a:xfrm>
            <a:off x="574965" y="1870364"/>
            <a:ext cx="6532417" cy="4613563"/>
          </a:xfrm>
        </p:spPr>
        <p:txBody>
          <a:bodyPr/>
          <a:lstStyle/>
          <a:p>
            <a:pPr marL="0" indent="0">
              <a:buNone/>
            </a:pPr>
            <a:r>
              <a:rPr lang="en-US" sz="1900" dirty="0" smtClean="0"/>
              <a:t>Both </a:t>
            </a:r>
            <a:r>
              <a:rPr lang="en-US" sz="1900" dirty="0"/>
              <a:t>the law and your organization require all staff to comply with HIPAA, state privacy laws, and the organization's privacy and security policies and procedures. </a:t>
            </a:r>
          </a:p>
          <a:p>
            <a:pPr marL="0" indent="0">
              <a:buNone/>
            </a:pPr>
            <a:r>
              <a:rPr lang="en-US" sz="1900" dirty="0"/>
              <a:t>As noted earlier, HIPAA requires organizations to adopt policies that both protect PHI and impose penalties on staff who violate these privacy policies. </a:t>
            </a:r>
          </a:p>
          <a:p>
            <a:pPr marL="0" indent="0">
              <a:buNone/>
            </a:pPr>
            <a:r>
              <a:rPr lang="en-US" sz="1900" dirty="0"/>
              <a:t>As a result, if you violate HIPAA or the organization's privacy and security policies, you may be disciplined, up to and including discharge.</a:t>
            </a:r>
          </a:p>
          <a:p>
            <a:endParaRPr lang="en-US" dirty="0"/>
          </a:p>
        </p:txBody>
      </p:sp>
      <p:pic>
        <p:nvPicPr>
          <p:cNvPr id="4" name="Picture 3"/>
          <p:cNvPicPr>
            <a:picLocks noChangeAspect="1"/>
          </p:cNvPicPr>
          <p:nvPr/>
        </p:nvPicPr>
        <p:blipFill>
          <a:blip r:embed="rId2"/>
          <a:stretch>
            <a:fillRect/>
          </a:stretch>
        </p:blipFill>
        <p:spPr>
          <a:xfrm>
            <a:off x="7482155" y="2722419"/>
            <a:ext cx="4128653" cy="3096490"/>
          </a:xfrm>
          <a:prstGeom prst="rect">
            <a:avLst/>
          </a:prstGeom>
        </p:spPr>
      </p:pic>
    </p:spTree>
    <p:extLst>
      <p:ext uri="{BB962C8B-B14F-4D97-AF65-F5344CB8AC3E}">
        <p14:creationId xmlns:p14="http://schemas.microsoft.com/office/powerpoint/2010/main" val="24453621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Case study: picture this</a:t>
            </a:r>
            <a:endParaRPr lang="en-US" b="1" dirty="0"/>
          </a:p>
        </p:txBody>
      </p:sp>
      <p:sp>
        <p:nvSpPr>
          <p:cNvPr id="3" name="Content Placeholder 2"/>
          <p:cNvSpPr>
            <a:spLocks noGrp="1"/>
          </p:cNvSpPr>
          <p:nvPr>
            <p:ph idx="1"/>
          </p:nvPr>
        </p:nvSpPr>
        <p:spPr>
          <a:xfrm>
            <a:off x="581192" y="2244437"/>
            <a:ext cx="5819607" cy="3905308"/>
          </a:xfrm>
        </p:spPr>
        <p:txBody>
          <a:bodyPr>
            <a:normAutofit/>
          </a:bodyPr>
          <a:lstStyle/>
          <a:p>
            <a:pPr marL="0" indent="0">
              <a:buNone/>
            </a:pPr>
            <a:r>
              <a:rPr lang="en-US" sz="1900" dirty="0"/>
              <a:t>Drake works for a plastic surgeon in Hollywood. The surgeon takes "before" and "after" photographs of her clients. One of Drake's jobs is downloading the surgeon's digital camera and transferring the images to the patient's </a:t>
            </a:r>
            <a:r>
              <a:rPr lang="en-US" sz="1900" dirty="0" smtClean="0"/>
              <a:t>file. The </a:t>
            </a:r>
            <a:r>
              <a:rPr lang="en-US" sz="1900" dirty="0"/>
              <a:t>clinic has had many celebrity clients. When Drake recognizes a celebrity he likes, he'll often take a copy of the celebrity's pictures to keep as a souvenir. Drake downloads copies of the digital pictures onto his own laptop computer, which is password protected (it takes a secret password to log in and use Drake's laptop computer</a:t>
            </a:r>
            <a:r>
              <a:rPr lang="en-US" sz="1900" dirty="0" smtClean="0"/>
              <a:t>). Unfortunately</a:t>
            </a:r>
            <a:r>
              <a:rPr lang="en-US" sz="1900" dirty="0"/>
              <a:t>, Drake's laptop was recently stolen. </a:t>
            </a:r>
          </a:p>
        </p:txBody>
      </p:sp>
      <p:pic>
        <p:nvPicPr>
          <p:cNvPr id="4" name="Picture 3"/>
          <p:cNvPicPr>
            <a:picLocks noChangeAspect="1"/>
          </p:cNvPicPr>
          <p:nvPr/>
        </p:nvPicPr>
        <p:blipFill>
          <a:blip r:embed="rId2"/>
          <a:stretch>
            <a:fillRect/>
          </a:stretch>
        </p:blipFill>
        <p:spPr>
          <a:xfrm>
            <a:off x="6670965" y="2725911"/>
            <a:ext cx="4899087" cy="2360469"/>
          </a:xfrm>
          <a:prstGeom prst="rect">
            <a:avLst/>
          </a:prstGeom>
        </p:spPr>
      </p:pic>
    </p:spTree>
    <p:extLst>
      <p:ext uri="{BB962C8B-B14F-4D97-AF65-F5344CB8AC3E}">
        <p14:creationId xmlns:p14="http://schemas.microsoft.com/office/powerpoint/2010/main" val="3820262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 case study: Cat got your tongue?</a:t>
            </a:r>
            <a:endParaRPr lang="en-US" b="1" dirty="0"/>
          </a:p>
        </p:txBody>
      </p:sp>
      <p:sp>
        <p:nvSpPr>
          <p:cNvPr id="3" name="Content Placeholder 2"/>
          <p:cNvSpPr>
            <a:spLocks noGrp="1"/>
          </p:cNvSpPr>
          <p:nvPr>
            <p:ph idx="1"/>
          </p:nvPr>
        </p:nvSpPr>
        <p:spPr>
          <a:xfrm>
            <a:off x="581192" y="1715956"/>
            <a:ext cx="6200607" cy="4769356"/>
          </a:xfrm>
        </p:spPr>
        <p:txBody>
          <a:bodyPr>
            <a:normAutofit/>
          </a:bodyPr>
          <a:lstStyle/>
          <a:p>
            <a:pPr marL="0" indent="0">
              <a:buNone/>
            </a:pPr>
            <a:r>
              <a:rPr lang="en-US" sz="2200" dirty="0"/>
              <a:t>Joe works in a veterinarian's office. One day at work, Joe accidentally stepped on the tail of a cat named Princess, who reacted by severely scratching Joe's </a:t>
            </a:r>
            <a:r>
              <a:rPr lang="en-US" sz="2200" dirty="0" smtClean="0"/>
              <a:t>face. Joe </a:t>
            </a:r>
            <a:r>
              <a:rPr lang="en-US" sz="2200" dirty="0"/>
              <a:t>needed to go to the emergency room. Before he left, he told a co-worker, Linda, about the incident and asked her to check Princess' tail to see if it was </a:t>
            </a:r>
            <a:r>
              <a:rPr lang="en-US" sz="2200" dirty="0" smtClean="0"/>
              <a:t>dislocated. When </a:t>
            </a:r>
            <a:r>
              <a:rPr lang="en-US" sz="2200" dirty="0"/>
              <a:t>Linda finished examining Princess, she told the other co-workers about Joe's and Princess' </a:t>
            </a:r>
            <a:r>
              <a:rPr lang="en-US" sz="2200" dirty="0" smtClean="0"/>
              <a:t>accident. Two </a:t>
            </a:r>
            <a:r>
              <a:rPr lang="en-US" sz="2200" dirty="0"/>
              <a:t>hours later, Linda telephoned the hospital to see if Joe was still being treated or had been discharged.</a:t>
            </a:r>
          </a:p>
        </p:txBody>
      </p:sp>
      <p:pic>
        <p:nvPicPr>
          <p:cNvPr id="4" name="Picture 3"/>
          <p:cNvPicPr>
            <a:picLocks noChangeAspect="1"/>
          </p:cNvPicPr>
          <p:nvPr/>
        </p:nvPicPr>
        <p:blipFill>
          <a:blip r:embed="rId2"/>
          <a:stretch>
            <a:fillRect/>
          </a:stretch>
        </p:blipFill>
        <p:spPr>
          <a:xfrm>
            <a:off x="6874186" y="2594609"/>
            <a:ext cx="4736622" cy="2282191"/>
          </a:xfrm>
          <a:prstGeom prst="rect">
            <a:avLst/>
          </a:prstGeom>
        </p:spPr>
      </p:pic>
    </p:spTree>
    <p:extLst>
      <p:ext uri="{BB962C8B-B14F-4D97-AF65-F5344CB8AC3E}">
        <p14:creationId xmlns:p14="http://schemas.microsoft.com/office/powerpoint/2010/main" val="26587834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Case study: picture this (continued)</a:t>
            </a:r>
            <a:endParaRPr lang="en-US" b="1" dirty="0"/>
          </a:p>
        </p:txBody>
      </p:sp>
      <p:sp>
        <p:nvSpPr>
          <p:cNvPr id="3" name="Content Placeholder 2"/>
          <p:cNvSpPr>
            <a:spLocks noGrp="1"/>
          </p:cNvSpPr>
          <p:nvPr>
            <p:ph idx="1"/>
          </p:nvPr>
        </p:nvSpPr>
        <p:spPr>
          <a:xfrm>
            <a:off x="581192" y="2180496"/>
            <a:ext cx="6567753" cy="4157959"/>
          </a:xfrm>
        </p:spPr>
        <p:txBody>
          <a:bodyPr>
            <a:normAutofit/>
          </a:bodyPr>
          <a:lstStyle/>
          <a:p>
            <a:pPr marL="0" indent="0">
              <a:buNone/>
            </a:pPr>
            <a:r>
              <a:rPr lang="en-US" sz="2200" b="1" dirty="0"/>
              <a:t>What's the best analysis of this situation</a:t>
            </a:r>
            <a:r>
              <a:rPr lang="en-US" sz="2200" b="1" dirty="0" smtClean="0"/>
              <a:t>?</a:t>
            </a:r>
          </a:p>
          <a:p>
            <a:pPr>
              <a:buFont typeface="Wingdings" panose="05000000000000000000" pitchFamily="2" charset="2"/>
              <a:buChar char="q"/>
            </a:pPr>
            <a:r>
              <a:rPr lang="en-US" sz="2200" dirty="0" smtClean="0"/>
              <a:t>The </a:t>
            </a:r>
            <a:r>
              <a:rPr lang="en-US" sz="2200" dirty="0"/>
              <a:t>surgeon must notify the affected celebrity patients and the federal government, and Drake may be fired, face civil fines, or even be criminally </a:t>
            </a:r>
            <a:r>
              <a:rPr lang="en-US" sz="2200" dirty="0" smtClean="0"/>
              <a:t>prosecuted</a:t>
            </a:r>
          </a:p>
          <a:p>
            <a:pPr>
              <a:buFont typeface="Wingdings" panose="05000000000000000000" pitchFamily="2" charset="2"/>
              <a:buChar char="q"/>
            </a:pPr>
            <a:r>
              <a:rPr lang="en-US" sz="2200" dirty="0"/>
              <a:t>This doesn't involve a "breach" since Drake's laptop computer was password </a:t>
            </a:r>
            <a:r>
              <a:rPr lang="en-US" sz="2200" dirty="0" smtClean="0"/>
              <a:t>protected</a:t>
            </a:r>
          </a:p>
          <a:p>
            <a:pPr>
              <a:buFont typeface="Wingdings" panose="05000000000000000000" pitchFamily="2" charset="2"/>
              <a:buChar char="q"/>
            </a:pPr>
            <a:r>
              <a:rPr lang="en-US" sz="2200" dirty="0"/>
              <a:t>Drake didn't violate HIPAA since he was authorized to download pictures from the surgeon's </a:t>
            </a:r>
            <a:r>
              <a:rPr lang="en-US" sz="2200" dirty="0" smtClean="0"/>
              <a:t>camera</a:t>
            </a:r>
            <a:endParaRPr lang="en-US" sz="2200" dirty="0"/>
          </a:p>
        </p:txBody>
      </p:sp>
      <p:pic>
        <p:nvPicPr>
          <p:cNvPr id="4" name="Picture 3"/>
          <p:cNvPicPr>
            <a:picLocks noChangeAspect="1"/>
          </p:cNvPicPr>
          <p:nvPr/>
        </p:nvPicPr>
        <p:blipFill>
          <a:blip r:embed="rId2"/>
          <a:stretch>
            <a:fillRect/>
          </a:stretch>
        </p:blipFill>
        <p:spPr>
          <a:xfrm>
            <a:off x="7229307" y="3167494"/>
            <a:ext cx="4381501" cy="2111087"/>
          </a:xfrm>
          <a:prstGeom prst="rect">
            <a:avLst/>
          </a:prstGeom>
        </p:spPr>
      </p:pic>
    </p:spTree>
    <p:extLst>
      <p:ext uri="{BB962C8B-B14F-4D97-AF65-F5344CB8AC3E}">
        <p14:creationId xmlns:p14="http://schemas.microsoft.com/office/powerpoint/2010/main" val="24712738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Need more information?</a:t>
            </a:r>
            <a:endParaRPr lang="en-US" b="1" dirty="0"/>
          </a:p>
        </p:txBody>
      </p:sp>
      <p:sp>
        <p:nvSpPr>
          <p:cNvPr id="3" name="Content Placeholder 2"/>
          <p:cNvSpPr>
            <a:spLocks noGrp="1"/>
          </p:cNvSpPr>
          <p:nvPr>
            <p:ph idx="1"/>
          </p:nvPr>
        </p:nvSpPr>
        <p:spPr>
          <a:xfrm>
            <a:off x="581193" y="2180496"/>
            <a:ext cx="7399026" cy="4074831"/>
          </a:xfrm>
        </p:spPr>
        <p:txBody>
          <a:bodyPr/>
          <a:lstStyle/>
          <a:p>
            <a:pPr marL="0" indent="0">
              <a:buNone/>
            </a:pPr>
            <a:r>
              <a:rPr lang="en-US" sz="2000" b="1" dirty="0"/>
              <a:t>Need More Information?</a:t>
            </a:r>
          </a:p>
          <a:p>
            <a:pPr marL="0" indent="0">
              <a:buNone/>
            </a:pPr>
            <a:r>
              <a:rPr lang="en-US" sz="2000" dirty="0"/>
              <a:t>For official help and information about HIPAA, visit these Department of Health and Human Services (HHS) agencies. </a:t>
            </a:r>
          </a:p>
          <a:p>
            <a:r>
              <a:rPr lang="en-US" sz="2000" dirty="0"/>
              <a:t>The Office for Civil Rights (OCR) </a:t>
            </a:r>
            <a:r>
              <a:rPr lang="en-US" sz="2000" dirty="0">
                <a:hlinkClick r:id="rId2"/>
              </a:rPr>
              <a:t>Understanding HIPAA webpage</a:t>
            </a:r>
            <a:r>
              <a:rPr lang="en-US" sz="2000" dirty="0"/>
              <a:t> provides information about complying with the HIPAA Privacy Rule. </a:t>
            </a:r>
          </a:p>
          <a:p>
            <a:r>
              <a:rPr lang="en-US" sz="2000" dirty="0"/>
              <a:t>The Centers for Medicare &amp; Medicaid Services (CMS) </a:t>
            </a:r>
            <a:r>
              <a:rPr lang="en-US" sz="2000" dirty="0">
                <a:hlinkClick r:id="rId3"/>
              </a:rPr>
              <a:t>Regulations and Guidance webpage</a:t>
            </a:r>
            <a:r>
              <a:rPr lang="en-US" sz="2000" dirty="0"/>
              <a:t> contains a variety of information about the HIPAA Administrative Simplification requirements and Security Rule. </a:t>
            </a:r>
          </a:p>
          <a:p>
            <a:endParaRPr lang="en-US" dirty="0"/>
          </a:p>
        </p:txBody>
      </p:sp>
      <p:pic>
        <p:nvPicPr>
          <p:cNvPr id="1026" name="Picture 2" descr="An old fashioned compa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8037" y="2535381"/>
            <a:ext cx="3194172" cy="3116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4890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75470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CASE STUDY: CAT GOT YOUR TONGUE? (</a:t>
            </a:r>
            <a:r>
              <a:rPr lang="en-US" b="1" dirty="0" err="1" smtClean="0"/>
              <a:t>ConTINUED</a:t>
            </a:r>
            <a:r>
              <a:rPr lang="en-US" b="1" dirty="0" smtClean="0"/>
              <a:t>)</a:t>
            </a:r>
            <a:endParaRPr lang="en-US" b="1" dirty="0"/>
          </a:p>
        </p:txBody>
      </p:sp>
      <p:sp>
        <p:nvSpPr>
          <p:cNvPr id="4" name="Content Placeholder 5"/>
          <p:cNvSpPr>
            <a:spLocks noGrp="1"/>
          </p:cNvSpPr>
          <p:nvPr>
            <p:ph idx="1"/>
          </p:nvPr>
        </p:nvSpPr>
        <p:spPr>
          <a:xfrm>
            <a:off x="581193" y="1910080"/>
            <a:ext cx="6591767" cy="3948719"/>
          </a:xfrm>
        </p:spPr>
        <p:txBody>
          <a:bodyPr>
            <a:normAutofit/>
          </a:bodyPr>
          <a:lstStyle/>
          <a:p>
            <a:pPr marL="0" indent="0">
              <a:buNone/>
            </a:pPr>
            <a:r>
              <a:rPr lang="en-US" sz="2200" b="1" dirty="0" smtClean="0"/>
              <a:t>Which of these conversations is subject to the HIPAA law and regulations?</a:t>
            </a:r>
          </a:p>
          <a:p>
            <a:pPr>
              <a:buFont typeface="Wingdings" panose="05000000000000000000" pitchFamily="2" charset="2"/>
              <a:buChar char="q"/>
            </a:pPr>
            <a:r>
              <a:rPr lang="en-US" sz="2200" dirty="0" smtClean="0"/>
              <a:t>Joe telling Linda about his medical condition</a:t>
            </a:r>
          </a:p>
          <a:p>
            <a:pPr>
              <a:buFont typeface="Wingdings" panose="05000000000000000000" pitchFamily="2" charset="2"/>
              <a:buChar char="q"/>
            </a:pPr>
            <a:r>
              <a:rPr lang="en-US" sz="2200" dirty="0" smtClean="0"/>
              <a:t>Linda telling her co-workers about Joe’s (and Princess’) medical condition</a:t>
            </a:r>
          </a:p>
          <a:p>
            <a:pPr>
              <a:buFont typeface="Wingdings" panose="05000000000000000000" pitchFamily="2" charset="2"/>
              <a:buChar char="q"/>
            </a:pPr>
            <a:r>
              <a:rPr lang="en-US" sz="2200" dirty="0" smtClean="0"/>
              <a:t>Linda asking the hospital about joe’s medical condition </a:t>
            </a:r>
            <a:endParaRPr lang="en-US" sz="2200" dirty="0"/>
          </a:p>
        </p:txBody>
      </p:sp>
      <p:pic>
        <p:nvPicPr>
          <p:cNvPr id="6" name="Picture 5"/>
          <p:cNvPicPr>
            <a:picLocks noChangeAspect="1"/>
          </p:cNvPicPr>
          <p:nvPr/>
        </p:nvPicPr>
        <p:blipFill>
          <a:blip r:embed="rId2"/>
          <a:stretch>
            <a:fillRect/>
          </a:stretch>
        </p:blipFill>
        <p:spPr>
          <a:xfrm>
            <a:off x="6860252" y="2583277"/>
            <a:ext cx="4802318" cy="2313844"/>
          </a:xfrm>
          <a:prstGeom prst="rect">
            <a:avLst/>
          </a:prstGeom>
        </p:spPr>
      </p:pic>
    </p:spTree>
    <p:extLst>
      <p:ext uri="{BB962C8B-B14F-4D97-AF65-F5344CB8AC3E}">
        <p14:creationId xmlns:p14="http://schemas.microsoft.com/office/powerpoint/2010/main" val="3978802346"/>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docProps/app.xml><?xml version="1.0" encoding="utf-8"?>
<Properties xmlns="http://schemas.openxmlformats.org/officeDocument/2006/extended-properties" xmlns:vt="http://schemas.openxmlformats.org/officeDocument/2006/docPropsVTypes">
  <Template>TM03457464[[fn=Dividend]]</Template>
  <TotalTime>197</TotalTime>
  <Words>9216</Words>
  <Application>Microsoft Office PowerPoint</Application>
  <PresentationFormat>Widescreen</PresentationFormat>
  <Paragraphs>475</Paragraphs>
  <Slides>82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82</vt:i4>
      </vt:variant>
    </vt:vector>
  </HeadingPairs>
  <TitlesOfParts>
    <vt:vector size="86" baseType="lpstr">
      <vt:lpstr>Gill Sans MT</vt:lpstr>
      <vt:lpstr>Wingdings</vt:lpstr>
      <vt:lpstr>Wingdings 2</vt:lpstr>
      <vt:lpstr>Dividend</vt:lpstr>
      <vt:lpstr>HIPAA Compliance training</vt:lpstr>
      <vt:lpstr>Welcome to the course</vt:lpstr>
      <vt:lpstr>Confidentiality of Healthcare Information</vt:lpstr>
      <vt:lpstr>HIPAA Sets a National Standard</vt:lpstr>
      <vt:lpstr>Continued … Hipaa sets a national standard</vt:lpstr>
      <vt:lpstr>“Covered entities” must comply</vt:lpstr>
      <vt:lpstr>Business associates</vt:lpstr>
      <vt:lpstr> case study: Cat got your tongue?</vt:lpstr>
      <vt:lpstr>CASE STUDY: CAT GOT YOUR TONGUE? (ConTINUED)</vt:lpstr>
      <vt:lpstr>Part 2: HIPAA Privacy Rule</vt:lpstr>
      <vt:lpstr>HIPAA Privacy rule (Continued)</vt:lpstr>
      <vt:lpstr>BALANCING privacy and care</vt:lpstr>
      <vt:lpstr>Protected health information (PHI)</vt:lpstr>
      <vt:lpstr>Protected health information (Phi) (continued)</vt:lpstr>
      <vt:lpstr>De-identified phi</vt:lpstr>
      <vt:lpstr>Multi-quiz: phi or not?</vt:lpstr>
      <vt:lpstr>Phi or not?</vt:lpstr>
      <vt:lpstr>Compliance requirements</vt:lpstr>
      <vt:lpstr>Privacy practices notice</vt:lpstr>
      <vt:lpstr>Privacy practices notice (Continued)</vt:lpstr>
      <vt:lpstr>Limited use &amp; disclosure</vt:lpstr>
      <vt:lpstr>Limited use &amp; disclosure</vt:lpstr>
      <vt:lpstr>“minimum necessary” exceptions</vt:lpstr>
      <vt:lpstr>Case study: idol curiosity</vt:lpstr>
      <vt:lpstr>Case study: idol curiosity</vt:lpstr>
      <vt:lpstr>Hipaa authorized disclosures</vt:lpstr>
      <vt:lpstr>Public interest disclosures</vt:lpstr>
      <vt:lpstr>Public interest disclosures</vt:lpstr>
      <vt:lpstr>Case study: official inquiry</vt:lpstr>
      <vt:lpstr>Case study: official inquiry (continued)</vt:lpstr>
      <vt:lpstr>Treatment, payment &amp; health care operations</vt:lpstr>
      <vt:lpstr>Multi-quiz:  tpo or not?</vt:lpstr>
      <vt:lpstr>Tpo or not?</vt:lpstr>
      <vt:lpstr>Incidental disclosures</vt:lpstr>
      <vt:lpstr>Incidental disclsures (continued)</vt:lpstr>
      <vt:lpstr>Case study:  er emergency </vt:lpstr>
      <vt:lpstr>Case study: er emergency</vt:lpstr>
      <vt:lpstr>Individual authorization</vt:lpstr>
      <vt:lpstr>Individual authorization</vt:lpstr>
      <vt:lpstr>Facility directories</vt:lpstr>
      <vt:lpstr>Facility directories (continued)</vt:lpstr>
      <vt:lpstr>Disclosure to friends &amp; family</vt:lpstr>
      <vt:lpstr>Disclosure to friends &amp; family (continued)</vt:lpstr>
      <vt:lpstr>Restricted authorizations &amp; confidential communications</vt:lpstr>
      <vt:lpstr>Case study: extra help</vt:lpstr>
      <vt:lpstr>Case study: Extra help (continued)</vt:lpstr>
      <vt:lpstr>Personal representatives</vt:lpstr>
      <vt:lpstr>Responding to requests</vt:lpstr>
      <vt:lpstr>Responding to requests</vt:lpstr>
      <vt:lpstr>State laws might be stricter</vt:lpstr>
      <vt:lpstr>Case study: closed file</vt:lpstr>
      <vt:lpstr>Case study: closed file</vt:lpstr>
      <vt:lpstr>Part 3: hipaa security rule </vt:lpstr>
      <vt:lpstr>Covered records: e-phi</vt:lpstr>
      <vt:lpstr>Compliance requirements</vt:lpstr>
      <vt:lpstr>Safeguards for e-phi</vt:lpstr>
      <vt:lpstr>Safeguards for e-phi</vt:lpstr>
      <vt:lpstr>Case study:  termination termination</vt:lpstr>
      <vt:lpstr>Case study: termination termination</vt:lpstr>
      <vt:lpstr>Case study: sneakernets</vt:lpstr>
      <vt:lpstr>Case study: sneakernets</vt:lpstr>
      <vt:lpstr>Your security responsibilities</vt:lpstr>
      <vt:lpstr>Your security responsibilities (continued)</vt:lpstr>
      <vt:lpstr>Safe computing skills</vt:lpstr>
      <vt:lpstr>Password management</vt:lpstr>
      <vt:lpstr>Log-in security</vt:lpstr>
      <vt:lpstr>Avoid malicious software</vt:lpstr>
      <vt:lpstr>Avoid malicious software (continued)</vt:lpstr>
      <vt:lpstr>Work station &amp; equipment security</vt:lpstr>
      <vt:lpstr>Work station &amp; equipment security</vt:lpstr>
      <vt:lpstr>Report discrepancies &amp; suspicious events</vt:lpstr>
      <vt:lpstr>Case study: lunch log</vt:lpstr>
      <vt:lpstr>Case study: lunch log (continued)</vt:lpstr>
      <vt:lpstr>Part 4: Breaches, complaints &amp; penalities</vt:lpstr>
      <vt:lpstr>Breach notification &amp; unsecured data</vt:lpstr>
      <vt:lpstr>complaints</vt:lpstr>
      <vt:lpstr>Potential hipaa penalties</vt:lpstr>
      <vt:lpstr>Organizational penalties</vt:lpstr>
      <vt:lpstr>Case study: picture this</vt:lpstr>
      <vt:lpstr>Case study: picture this (continued)</vt:lpstr>
      <vt:lpstr>Need more information?</vt:lpstr>
      <vt:lpstr>PowerPoint Presentation</vt:lpstr>
    </vt:vector>
  </TitlesOfParts>
  <Company>California State University, Northridge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HIPAA Compliance training</dc:title>
  <dc:creator>Graham, Nicole Louise</dc:creator>
  <cp:lastModifiedBy>Aronoff, Sharon L</cp:lastModifiedBy>
  <cp:revision>26</cp:revision>
  <dcterms:created xsi:type="dcterms:W3CDTF">2016-07-19T16:39:38Z</dcterms:created>
  <dcterms:modified xsi:type="dcterms:W3CDTF">2016-07-26T15:26:24Z</dcterms:modified>
</cp:coreProperties>
</file>